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8" r:id="rId4"/>
    <p:sldId id="259" r:id="rId5"/>
    <p:sldId id="263" r:id="rId6"/>
    <p:sldId id="260" r:id="rId7"/>
    <p:sldId id="269" r:id="rId8"/>
    <p:sldId id="270" r:id="rId9"/>
    <p:sldId id="271" r:id="rId10"/>
    <p:sldId id="261" r:id="rId11"/>
    <p:sldId id="275" r:id="rId12"/>
    <p:sldId id="262" r:id="rId13"/>
    <p:sldId id="272" r:id="rId14"/>
    <p:sldId id="276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6600"/>
    <a:srgbClr val="FF7C80"/>
    <a:srgbClr val="3366CC"/>
    <a:srgbClr val="CC3300"/>
    <a:srgbClr val="C00000"/>
    <a:srgbClr val="000000"/>
    <a:srgbClr val="2C72C7"/>
    <a:srgbClr val="FF0D16"/>
    <a:srgbClr val="0E50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107" d="100"/>
          <a:sy n="107" d="100"/>
        </p:scale>
        <p:origin x="-858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163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0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0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944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94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94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163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73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4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697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11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11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11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1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7D96-F5D8-4DF8-ADA3-BE98A39ED9E7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157F-1A5D-4824-9E6A-FEC7B72911F3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669E-E7EE-4EA3-932C-1D8944389F4A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8907-B76B-4ED0-84E4-435BF34D9A42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188E-136D-499C-9E78-4FC8E84E0AFC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1D16-C2D0-476F-B6B5-B6779B17E11D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1706-FDB1-47BB-893C-75979227AD1B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D7F2-5792-4518-99EE-CB2B1484E288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8238-1DF9-4A0B-8AFF-2B161395DECB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D603-31DA-4FC9-A8C6-13A90BA75E89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56DA-7A28-4CC9-8B93-67B7ED9EFAA8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B0B43D-651C-4CA0-9ED4-F5984DFFDBE9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hyperlink" Target="mailto:gemchygena1@mail.r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7.jpeg"/><Relationship Id="rId4" Type="http://schemas.openxmlformats.org/officeDocument/2006/relationships/image" Target="../media/image35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jpeg"/><Relationship Id="rId5" Type="http://schemas.openxmlformats.org/officeDocument/2006/relationships/image" Target="../media/image36.png"/><Relationship Id="rId10" Type="http://schemas.openxmlformats.org/officeDocument/2006/relationships/image" Target="../media/image39.jpeg"/><Relationship Id="rId4" Type="http://schemas.openxmlformats.org/officeDocument/2006/relationships/image" Target="../media/image35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7.jpe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7.jpeg"/><Relationship Id="rId4" Type="http://schemas.openxmlformats.org/officeDocument/2006/relationships/image" Target="../media/image25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image" Target="../media/image7.jpeg"/><Relationship Id="rId4" Type="http://schemas.openxmlformats.org/officeDocument/2006/relationships/image" Target="../media/image29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488" y="1268760"/>
            <a:ext cx="7920880" cy="1944216"/>
          </a:xfrm>
        </p:spPr>
        <p:txBody>
          <a:bodyPr/>
          <a:lstStyle/>
          <a:p>
            <a:pPr marL="182563" indent="0"/>
            <a:r>
              <a:rPr lang="ru-RU" sz="1800" dirty="0" smtClean="0">
                <a:solidFill>
                  <a:srgbClr val="003399"/>
                </a:solidFill>
              </a:rPr>
              <a:t>Министерство образования и науки Российской Федерации</a:t>
            </a:r>
            <a:br>
              <a:rPr lang="ru-RU" sz="1800" dirty="0" smtClean="0">
                <a:solidFill>
                  <a:srgbClr val="003399"/>
                </a:solidFill>
              </a:rPr>
            </a:br>
            <a:r>
              <a:rPr lang="ru-RU" sz="1800" dirty="0" smtClean="0">
                <a:solidFill>
                  <a:srgbClr val="003399"/>
                </a:solidFill>
              </a:rPr>
              <a:t>Министерство образования и науки Республики Хакасия</a:t>
            </a:r>
            <a:br>
              <a:rPr lang="ru-RU" sz="1800" dirty="0" smtClean="0">
                <a:solidFill>
                  <a:srgbClr val="003399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ИННОВАЦИОННЫЙ ПРОЕКТ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0099"/>
                </a:solidFill>
              </a:rPr>
              <a:t>«Система управления качеством образования в школе»</a:t>
            </a:r>
            <a:br>
              <a:rPr lang="ru-RU" sz="3600" dirty="0" smtClean="0">
                <a:solidFill>
                  <a:srgbClr val="000099"/>
                </a:solidFill>
              </a:rPr>
            </a:br>
            <a:endParaRPr lang="ru-RU" sz="3600" dirty="0">
              <a:solidFill>
                <a:srgbClr val="007EC9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648" y="314096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Email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  <a:hlinkClick r:id="rId4"/>
              </a:rPr>
              <a:t>gemchygena1@mail.ru</a:t>
            </a:r>
            <a:r>
              <a:rPr lang="ru-RU" b="1" dirty="0" smtClean="0">
                <a:solidFill>
                  <a:srgbClr val="C00000"/>
                </a:solidFill>
              </a:rPr>
              <a:t>     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Телефон: 8 (390.2) 23-03 -33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268" y="-243408"/>
            <a:ext cx="1878732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616" y="4221088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616" y="4797152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616" y="5301208"/>
            <a:ext cx="278685" cy="2786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20552" y="321297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Arial Black" pitchFamily="34" charset="0"/>
              </a:rPr>
              <a:t>Государственное бюджетное общеобразовательное  учреждение Республики Хакасия «Школа-интернат для детей с нарушениями слуха», г. Абакан</a:t>
            </a:r>
          </a:p>
          <a:p>
            <a:endParaRPr lang="en-US" b="1" dirty="0" smtClean="0">
              <a:solidFill>
                <a:srgbClr val="003399"/>
              </a:solidFill>
              <a:latin typeface="Arial Black" pitchFamily="34" charset="0"/>
            </a:endParaRPr>
          </a:p>
          <a:p>
            <a:endParaRPr lang="ru-RU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6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856656" y="4005064"/>
            <a:ext cx="55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Адрес:655017,  Республика Хакасия, г. Абакан, пр.Дружбы Народов, д.31.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1312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721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697" y="260648"/>
            <a:ext cx="6192687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179" y="3645024"/>
            <a:ext cx="2191108" cy="22770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Разработана   программа «Управление качеством образования в школе»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Разработан внутришкольный инструментарий оценки качества образования детей с нарушениями слуха</a:t>
            </a:r>
            <a:endParaRPr lang="ru-RU" sz="1400" b="1" dirty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79" y="2996953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16496" y="1196752"/>
            <a:ext cx="1656184" cy="1808584"/>
            <a:chOff x="949936" y="1910445"/>
            <a:chExt cx="1656184" cy="1808584"/>
          </a:xfrm>
        </p:grpSpPr>
        <p:sp>
          <p:nvSpPr>
            <p:cNvPr id="4" name="Овал 3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81347" y="3229211"/>
                <a:ext cx="44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2864768" y="1052736"/>
            <a:ext cx="1656184" cy="1808584"/>
            <a:chOff x="3224808" y="1910445"/>
            <a:chExt cx="1656184" cy="1808584"/>
          </a:xfrm>
        </p:grpSpPr>
        <p:sp>
          <p:nvSpPr>
            <p:cNvPr id="9" name="Овал 8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5169024" y="980728"/>
            <a:ext cx="1656184" cy="1808584"/>
            <a:chOff x="949936" y="1910445"/>
            <a:chExt cx="1656184" cy="1808584"/>
          </a:xfrm>
        </p:grpSpPr>
        <p:sp>
          <p:nvSpPr>
            <p:cNvPr id="19" name="Овал 18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7329264" y="836712"/>
            <a:ext cx="1656184" cy="1808584"/>
            <a:chOff x="3224808" y="1910445"/>
            <a:chExt cx="1656184" cy="1808584"/>
          </a:xfrm>
        </p:grpSpPr>
        <p:sp>
          <p:nvSpPr>
            <p:cNvPr id="24" name="Овал 23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2709815" y="3717032"/>
            <a:ext cx="219110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Проинформированы потенциальные получатели инновационного опыта (размещение видеороликов, ссылок на интернет - площадке по теме «Внутришкольная система оценки качества образования»).</a:t>
            </a:r>
          </a:p>
          <a:p>
            <a:pPr marL="45720" indent="0">
              <a:buFont typeface="Wingdings" pitchFamily="2" charset="2"/>
              <a:buNone/>
            </a:pP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70268" y="3068961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008404" y="3645024"/>
            <a:ext cx="224885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Получен опыт оценки качества начального общего образования обучающихся с ОВЗ на уровне образовательной организации.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20876" y="2996953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84582" y="3068960"/>
            <a:ext cx="2520945" cy="2853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rgbClr val="003399"/>
                </a:solidFill>
              </a:rPr>
              <a:t>Проведены  5  обучающих семинаров  для разных целевых групп (руководящих и педагогических работников образовательных организаций, родителей) благополучателей результатов инновационной деятельности, в том числе из других регионов страны ( количество участников каждого семинара - 40 человек, продолжительность - не менее 2 часа, каждый семинар посвящен конкретному опыту (практике, кейсу).</a:t>
            </a:r>
          </a:p>
          <a:p>
            <a:pPr marL="45720" indent="0">
              <a:buNone/>
            </a:pP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69224" y="2708921"/>
            <a:ext cx="249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69224" y="273750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52" y="2276872"/>
            <a:ext cx="742046" cy="9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484784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846" y="2163800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312" y="1412776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2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69024" y="5157192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2263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663" y="260648"/>
            <a:ext cx="7984285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3645024"/>
            <a:ext cx="2144688" cy="2277092"/>
          </a:xfrm>
        </p:spPr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solidFill>
                  <a:srgbClr val="003399"/>
                </a:solidFill>
              </a:rPr>
              <a:t>Разработаны локальные акты: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- Положение об инновационной деятельности.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-Положение о сетевом взаимодействии. </a:t>
            </a:r>
          </a:p>
          <a:p>
            <a:r>
              <a:rPr lang="ru-RU" sz="1400" b="1" dirty="0" smtClean="0">
                <a:solidFill>
                  <a:srgbClr val="003399"/>
                </a:solidFill>
              </a:rPr>
              <a:t>Составлены и  согласованы договоры о сетевом взаимодействии с другими ОО.</a:t>
            </a:r>
          </a:p>
          <a:p>
            <a:pPr marL="45720" indent="0">
              <a:buNone/>
            </a:pPr>
            <a:endParaRPr lang="ru-RU" sz="1400" b="1" dirty="0" smtClean="0">
              <a:solidFill>
                <a:srgbClr val="00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79" y="2996953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grpSp>
        <p:nvGrpSpPr>
          <p:cNvPr id="5" name="Группа 11"/>
          <p:cNvGrpSpPr/>
          <p:nvPr/>
        </p:nvGrpSpPr>
        <p:grpSpPr>
          <a:xfrm>
            <a:off x="416496" y="1196752"/>
            <a:ext cx="1656184" cy="1808584"/>
            <a:chOff x="949936" y="1910445"/>
            <a:chExt cx="1656184" cy="1808584"/>
          </a:xfrm>
        </p:grpSpPr>
        <p:sp>
          <p:nvSpPr>
            <p:cNvPr id="4" name="Овал 3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0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81347" y="3229211"/>
                <a:ext cx="44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11" name="Группа 15"/>
          <p:cNvGrpSpPr/>
          <p:nvPr/>
        </p:nvGrpSpPr>
        <p:grpSpPr>
          <a:xfrm>
            <a:off x="2864768" y="836712"/>
            <a:ext cx="1656184" cy="1808584"/>
            <a:chOff x="3224808" y="1910445"/>
            <a:chExt cx="1656184" cy="1808584"/>
          </a:xfrm>
        </p:grpSpPr>
        <p:sp>
          <p:nvSpPr>
            <p:cNvPr id="9" name="Овал 8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2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13" name="Группа 17"/>
          <p:cNvGrpSpPr/>
          <p:nvPr/>
        </p:nvGrpSpPr>
        <p:grpSpPr>
          <a:xfrm>
            <a:off x="5169024" y="980728"/>
            <a:ext cx="1656184" cy="1808584"/>
            <a:chOff x="949936" y="1910445"/>
            <a:chExt cx="1656184" cy="1808584"/>
          </a:xfrm>
        </p:grpSpPr>
        <p:sp>
          <p:nvSpPr>
            <p:cNvPr id="19" name="Овал 18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9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grpSp>
        <p:nvGrpSpPr>
          <p:cNvPr id="17" name="Группа 22"/>
          <p:cNvGrpSpPr/>
          <p:nvPr/>
        </p:nvGrpSpPr>
        <p:grpSpPr>
          <a:xfrm>
            <a:off x="7329264" y="836712"/>
            <a:ext cx="1656184" cy="1808584"/>
            <a:chOff x="3224808" y="1910445"/>
            <a:chExt cx="1656184" cy="1808584"/>
          </a:xfrm>
        </p:grpSpPr>
        <p:sp>
          <p:nvSpPr>
            <p:cNvPr id="24" name="Овал 23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24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2709815" y="3717032"/>
            <a:ext cx="219110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</a:pP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70268" y="2492897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008404" y="3645024"/>
            <a:ext cx="2248852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b="1" dirty="0" smtClean="0">
              <a:solidFill>
                <a:srgbClr val="003399"/>
              </a:solidFill>
            </a:endParaRPr>
          </a:p>
          <a:p>
            <a:pPr marL="45720" indent="0">
              <a:buNone/>
            </a:pPr>
            <a:endParaRPr lang="ru-RU" sz="1400" b="1" dirty="0" smtClean="0">
              <a:solidFill>
                <a:srgbClr val="003399"/>
              </a:solidFill>
            </a:endParaRPr>
          </a:p>
          <a:p>
            <a:pPr marL="45720" indent="0">
              <a:buNone/>
            </a:pPr>
            <a:endParaRPr lang="ru-RU" sz="1400" b="1" dirty="0" smtClean="0">
              <a:solidFill>
                <a:srgbClr val="0033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0876" y="2708921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84582" y="3356992"/>
            <a:ext cx="2520945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003399"/>
                </a:solidFill>
              </a:rPr>
              <a:t>Проведено 3 семинара – практикума. Присутствовало на каждом по 70 педагогов.</a:t>
            </a:r>
          </a:p>
          <a:p>
            <a:pPr marL="45720" indent="0">
              <a:buNone/>
            </a:pP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225886" y="2708921"/>
            <a:ext cx="22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69224" y="273750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52" y="2276872"/>
            <a:ext cx="742046" cy="9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484784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312" y="1628800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576736" y="3140968"/>
            <a:ext cx="2376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ru-RU" sz="1400" b="1" dirty="0" smtClean="0">
                <a:solidFill>
                  <a:srgbClr val="003399"/>
                </a:solidFill>
              </a:rPr>
              <a:t>Разработаны 3 методички по совершенствованию системы оценки качества образования детей с нарушениями слуха. </a:t>
            </a:r>
          </a:p>
          <a:p>
            <a:pPr marL="45720" indent="0">
              <a:buNone/>
            </a:pP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53000" y="3284985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</a:rPr>
              <a:t>Подготовлена обучающая команда (14 учителей, методистов, воспитателей) </a:t>
            </a:r>
            <a:endParaRPr lang="ru-RU" sz="1400" dirty="0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4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93360" y="5373216"/>
            <a:ext cx="1512168" cy="1484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Documents and Settings\iMac\Рабочий стол\Новая папка\ASV_81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92960" y="4293096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 descr="H:\фотографии 2016\апрель 2016\28.04.2016 форум для родителей детей инвалидов\IMG_002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144688" y="4941168"/>
            <a:ext cx="3168352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22631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215786"/>
            <a:ext cx="6984776" cy="69293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ВНЕДРЕНИЕ РЕЗУЛЬТАТОВ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88904" y="1772816"/>
            <a:ext cx="5429592" cy="2952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003399"/>
                </a:solidFill>
              </a:rPr>
              <a:t>16 руководителей ОО разрабатывают  программу управления качеством образования в инклюзивной школе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8864" y="2316562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iMac\Рабочий стол\20.06.2017 семинар Управление качеством образования\IMG_7044.JPG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0" y="1988840"/>
            <a:ext cx="408890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5800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Documents and Settings\iMac\Рабочий стол\ФОРУМ - 25.08.2017 года ШКОЛА СЛУХА\ASV_80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8904" y="4221088"/>
            <a:ext cx="417646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969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116632"/>
            <a:ext cx="7060866" cy="57630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ВНЕДРЕНИЕ РЕЗУЛЬТАТОВ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72880" y="2316562"/>
            <a:ext cx="5645616" cy="2408582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marL="45720" indent="0">
              <a:buNone/>
            </a:pP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28864" y="2316562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72880" y="2276873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003399"/>
                </a:solidFill>
              </a:rPr>
              <a:t>Внедрены новые формы работы с родителями (законными представителями)  обучающихся с нарушениями слуха.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7336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5" descr="ASV_653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56792"/>
            <a:ext cx="3600401" cy="239799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6" descr="обучение родителей2.jpg"/>
          <p:cNvPicPr>
            <a:picLocks noChangeAspect="1"/>
          </p:cNvPicPr>
          <p:nvPr/>
        </p:nvPicPr>
        <p:blipFill>
          <a:blip r:embed="rId8" cstate="print"/>
          <a:srcRect l="6062"/>
          <a:stretch>
            <a:fillRect/>
          </a:stretch>
        </p:blipFill>
        <p:spPr bwMode="auto">
          <a:xfrm>
            <a:off x="0" y="4337720"/>
            <a:ext cx="3846424" cy="252028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занятие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72880" y="4437112"/>
            <a:ext cx="4032448" cy="22322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969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4688" y="2204864"/>
            <a:ext cx="2520280" cy="2408582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marL="45720" indent="0">
              <a:buNone/>
            </a:pP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2960" y="1700808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</a:t>
            </a:r>
            <a:endParaRPr lang="ru-RU" sz="5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1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260" y="-243408"/>
            <a:ext cx="1950740" cy="194396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472" y="1412776"/>
            <a:ext cx="439248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 descr="C:\Documents and Settings\iMac\Рабочий стол\Новая папка (2)\ASV_1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0992" y="4077072"/>
            <a:ext cx="489654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969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iMac\Рабочий стол\для презентации\95113-karta.gif"/>
          <p:cNvPicPr>
            <a:picLocks noChangeAspect="1" noChangeArrowheads="1"/>
          </p:cNvPicPr>
          <p:nvPr/>
        </p:nvPicPr>
        <p:blipFill>
          <a:blip r:embed="rId4" cstate="print">
            <a:lum bright="35000"/>
          </a:blip>
          <a:srcRect/>
          <a:stretch>
            <a:fillRect/>
          </a:stretch>
        </p:blipFill>
        <p:spPr bwMode="auto">
          <a:xfrm>
            <a:off x="2086317" y="476672"/>
            <a:ext cx="781968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4728" y="1628800"/>
            <a:ext cx="7200800" cy="3672408"/>
          </a:xfrm>
        </p:spPr>
        <p:txBody>
          <a:bodyPr/>
          <a:lstStyle/>
          <a:p>
            <a:pPr marL="182563" indent="0"/>
            <a:r>
              <a:rPr lang="ru-RU" sz="1800" dirty="0" smtClean="0">
                <a:solidFill>
                  <a:srgbClr val="003399"/>
                </a:solidFill>
                <a:latin typeface="+mn-lt"/>
                <a:cs typeface="Arial" pitchFamily="34" charset="0"/>
              </a:rPr>
              <a:t>Министерство образования и науки Республики Хакасия </a:t>
            </a:r>
            <a:br>
              <a:rPr lang="ru-RU" sz="1800" dirty="0" smtClean="0">
                <a:solidFill>
                  <a:srgbClr val="003399"/>
                </a:solidFill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+mn-lt"/>
                <a:cs typeface="Arial" pitchFamily="34" charset="0"/>
              </a:rPr>
              <a:t>г. Абакан.</a:t>
            </a:r>
            <a:r>
              <a:rPr lang="ru-RU" sz="1200" dirty="0" smtClean="0">
                <a:solidFill>
                  <a:srgbClr val="003399"/>
                </a:solidFill>
                <a:latin typeface="+mn-lt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003399"/>
                </a:solidFill>
                <a:latin typeface="+mn-lt"/>
                <a:cs typeface="Arial" pitchFamily="34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ГБОУ  РХ  «Школа-интернат для детей с нарушениями слуха»</a:t>
            </a:r>
            <a:r>
              <a:rPr lang="ru-RU" sz="1400" dirty="0" smtClean="0">
                <a:solidFill>
                  <a:srgbClr val="003399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C33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ПОБЕДИТЕЛЬ</a:t>
            </a:r>
            <a:r>
              <a:rPr lang="ru-RU" sz="1400" dirty="0" smtClean="0">
                <a:solidFill>
                  <a:srgbClr val="003399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конкурсного отбора  образовательных организаций, реализующих программы общего образования</a:t>
            </a:r>
            <a:br>
              <a:rPr lang="ru-RU" sz="1600" dirty="0" smtClean="0">
                <a:solidFill>
                  <a:srgbClr val="0033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Arial Black" pitchFamily="34" charset="0"/>
                <a:cs typeface="Arial" pitchFamily="34" charset="0"/>
              </a:rPr>
              <a:t>на 2016-2020 годы</a:t>
            </a:r>
            <a:r>
              <a:rPr lang="ru-RU" sz="1600" dirty="0" smtClean="0">
                <a:solidFill>
                  <a:srgbClr val="003399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+mn-lt"/>
              </a:rPr>
            </a:br>
            <a:r>
              <a:rPr lang="ru-RU" sz="3600" u="sng" dirty="0" smtClean="0">
                <a:solidFill>
                  <a:srgbClr val="CC3300"/>
                </a:solidFill>
                <a:latin typeface="Arial Black" pitchFamily="34" charset="0"/>
                <a:cs typeface="Arial" pitchFamily="34" charset="0"/>
              </a:rPr>
              <a:t>ГРАНТ  1  009  400 рублей</a:t>
            </a:r>
            <a:r>
              <a:rPr lang="ru-RU" sz="14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endParaRPr lang="ru-RU" sz="1400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648" y="335699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268" y="-243408"/>
            <a:ext cx="1878732" cy="18448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12640" y="321297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iMac\Мои документы\Подгот в Москву\Москва 2\портреты педагогов\Тыльченко Л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464" y="1412776"/>
            <a:ext cx="2232248" cy="3164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 rot="10800000" flipV="1">
            <a:off x="272480" y="461419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Arial Black" pitchFamily="34" charset="0"/>
              </a:rPr>
              <a:t>Лариса Васильевна Тыльченко, </a:t>
            </a:r>
          </a:p>
          <a:p>
            <a:pPr algn="ctr"/>
            <a:r>
              <a:rPr lang="ru-RU" sz="1400" b="1" dirty="0" smtClean="0">
                <a:solidFill>
                  <a:srgbClr val="003399"/>
                </a:solidFill>
                <a:latin typeface="Arial Black" pitchFamily="34" charset="0"/>
              </a:rPr>
              <a:t>директор</a:t>
            </a:r>
            <a:endParaRPr lang="ru-RU" sz="1400" b="1" dirty="0">
              <a:solidFill>
                <a:srgbClr val="003399"/>
              </a:solidFill>
              <a:latin typeface="Arial Black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640632" y="0"/>
            <a:ext cx="6552728" cy="1268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182880" fontAlgn="base">
              <a:spcBef>
                <a:spcPct val="0"/>
              </a:spcBef>
              <a:spcAft>
                <a:spcPct val="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  <a:t>Образование – важнейшее из земных благ, если оно наивысшего качества. В противном случае оно совершенно бесполезно</a:t>
            </a: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.                 Р. Киплинг. </a:t>
            </a:r>
            <a:r>
              <a:rPr lang="ru-RU" sz="2000" dirty="0" smtClean="0">
                <a:solidFill>
                  <a:srgbClr val="FF66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10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1312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721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260648"/>
            <a:ext cx="8049344" cy="72008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24808" y="1412776"/>
            <a:ext cx="6336704" cy="439248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300" b="1" dirty="0" smtClean="0">
                <a:solidFill>
                  <a:srgbClr val="003399"/>
                </a:solidFill>
              </a:rPr>
              <a:t>Проект направлен на распространение программы управления качеством образования ГБОУ РХ «Школа-интернат для детей с нарушениями слуха» в образовательных организациях дошкольного, начального общего, основного общего, среднего общего инклюзивного образования Республики Хакасия, Красноярского края, Республики Тыва, в рамках сетевого взаимодействия через создание интернет – площадки.</a:t>
            </a:r>
          </a:p>
          <a:p>
            <a:pPr marL="45720" lvl="0" indent="0" algn="just">
              <a:buNone/>
            </a:pPr>
            <a:r>
              <a:rPr lang="ru-RU" sz="1300" b="1" dirty="0" smtClean="0">
                <a:solidFill>
                  <a:srgbClr val="003399"/>
                </a:solidFill>
              </a:rPr>
              <a:t>Создание методической сети для диссеминации лучших практик на уровне региона и за его пределами.</a:t>
            </a:r>
          </a:p>
          <a:p>
            <a:pPr marL="45720" indent="0" algn="just">
              <a:buNone/>
            </a:pPr>
            <a:r>
              <a:rPr lang="ru-RU" sz="1300" b="1" dirty="0" smtClean="0">
                <a:solidFill>
                  <a:srgbClr val="003399"/>
                </a:solidFill>
              </a:rPr>
              <a:t>Профессиональный  рост педагогов, осваивающих </a:t>
            </a:r>
            <a:r>
              <a:rPr lang="ru-RU" sz="1400" b="1" dirty="0" smtClean="0">
                <a:solidFill>
                  <a:srgbClr val="003399"/>
                </a:solidFill>
              </a:rPr>
              <a:t>межпредметные образовательные технологий.</a:t>
            </a:r>
            <a:endParaRPr lang="ru-RU" sz="1300" b="1" dirty="0" smtClean="0">
              <a:solidFill>
                <a:srgbClr val="003399"/>
              </a:solidFill>
            </a:endParaRPr>
          </a:p>
          <a:p>
            <a:pPr lvl="0" algn="just"/>
            <a:r>
              <a:rPr lang="ru-RU" sz="1300" b="1" dirty="0" smtClean="0">
                <a:solidFill>
                  <a:srgbClr val="003399"/>
                </a:solidFill>
              </a:rPr>
              <a:t>Информирование потенциальных получателей инновационного опыта (размещение  ссылок на интернет-площадку по теме «Внутришкольная система оценки качества образования»).</a:t>
            </a:r>
          </a:p>
          <a:p>
            <a:pPr lvl="0" algn="just"/>
            <a:r>
              <a:rPr lang="ru-RU" sz="1300" b="1" dirty="0" smtClean="0">
                <a:solidFill>
                  <a:srgbClr val="003399"/>
                </a:solidFill>
              </a:rPr>
              <a:t>Проведение вебинаров через интернет – площадку.</a:t>
            </a:r>
          </a:p>
          <a:p>
            <a:pPr lvl="0" algn="just"/>
            <a:r>
              <a:rPr lang="ru-RU" sz="1300" b="1" dirty="0" smtClean="0">
                <a:solidFill>
                  <a:srgbClr val="003399"/>
                </a:solidFill>
              </a:rPr>
              <a:t>Проведение очных мастер-классов, семинаров, практикумов по отработке навыков инновационной деятельности, распространение их видеозаписи в сети.</a:t>
            </a:r>
          </a:p>
          <a:p>
            <a:pPr marL="45720" indent="0" algn="just">
              <a:buNone/>
            </a:pPr>
            <a:endParaRPr lang="ru-RU" sz="13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84848" y="98072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24808" y="2132856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4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3360" y="5445224"/>
            <a:ext cx="151216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Documents and Settings\iMac\Рабочий стол\Новая папка\ASV_79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464" y="1556792"/>
            <a:ext cx="2952328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iMac\Рабочий стол\Новая папка\ASV_79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464" y="3573016"/>
            <a:ext cx="3024336" cy="215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317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648" y="260648"/>
            <a:ext cx="6120680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200473" y="2132856"/>
            <a:ext cx="4536504" cy="3575832"/>
          </a:xfrm>
        </p:spPr>
        <p:txBody>
          <a:bodyPr>
            <a:noAutofit/>
          </a:bodyPr>
          <a:lstStyle/>
          <a:p>
            <a:pPr algn="just" fontAlgn="base"/>
            <a:r>
              <a:rPr lang="ru-RU" sz="1600" b="1" dirty="0" smtClean="0">
                <a:solidFill>
                  <a:srgbClr val="003399"/>
                </a:solidFill>
              </a:rPr>
              <a:t>Создать  внутришкольную систему оценки качества образования обучающихся с ограниченными возможностями здоровья (нарушения слуха).</a:t>
            </a:r>
          </a:p>
          <a:p>
            <a:pPr lvl="0" algn="just" fontAlgn="base"/>
            <a:r>
              <a:rPr lang="ru-RU" sz="1600" b="1" dirty="0" smtClean="0">
                <a:solidFill>
                  <a:srgbClr val="003399"/>
                </a:solidFill>
              </a:rPr>
              <a:t>Создать интернет – площадку для распространения программы управления качеством образования ГБОУ РХ «Школа-интернат для детей с нарушениями слуха» в образовательных организациях дошкольного, начального общего, основного общего, среднего общего инклюзивного образования Республики Хакасия, Красноярского края, Республики Тыва, в рамках сетевого взаимодействия.</a:t>
            </a:r>
            <a:endParaRPr lang="ru-RU" sz="1600" dirty="0" smtClean="0">
              <a:solidFill>
                <a:srgbClr val="003399"/>
              </a:solidFill>
            </a:endParaRPr>
          </a:p>
          <a:p>
            <a:pPr fontAlgn="base">
              <a:lnSpc>
                <a:spcPct val="170000"/>
              </a:lnSpc>
            </a:pPr>
            <a:endParaRPr lang="ru-RU" sz="1200" b="1" dirty="0" smtClean="0">
              <a:solidFill>
                <a:srgbClr val="003399"/>
              </a:solidFill>
            </a:endParaRPr>
          </a:p>
          <a:p>
            <a:pPr fontAlgn="base">
              <a:lnSpc>
                <a:spcPct val="170000"/>
              </a:lnSpc>
            </a:pP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03268" y="980729"/>
            <a:ext cx="222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C72C7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984812" y="1772816"/>
            <a:ext cx="4720716" cy="393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base"/>
            <a:r>
              <a:rPr lang="ru-RU" sz="1600" b="1" dirty="0" smtClean="0">
                <a:solidFill>
                  <a:srgbClr val="003399"/>
                </a:solidFill>
              </a:rPr>
              <a:t>Инициировать создание сети образовательных организаций, заинтересованных в проблематике оценки качества образования детей с ограниченными возможностями здоровья, как единое информационное, интеллектуальное и методическое пространство. которое позволит не только распространить собственный опыт через интернет - площадку, но и познакомиться с опытом коллег. </a:t>
            </a:r>
          </a:p>
          <a:p>
            <a:pPr lvl="0" algn="just" fontAlgn="base"/>
            <a:r>
              <a:rPr lang="ru-RU" sz="1600" b="1" dirty="0" smtClean="0">
                <a:solidFill>
                  <a:srgbClr val="003399"/>
                </a:solidFill>
              </a:rPr>
              <a:t>Добиться позитивной динамики образовательных результатов обучающихся с ОВЗ (с нарушениями слуха), прежде всего личностных и предметных.</a:t>
            </a:r>
          </a:p>
          <a:p>
            <a:pPr algn="just" fontAlgn="base">
              <a:lnSpc>
                <a:spcPct val="170000"/>
              </a:lnSpc>
              <a:buNone/>
            </a:pPr>
            <a:r>
              <a:rPr lang="ru-RU" sz="1600" b="1" dirty="0" smtClean="0">
                <a:solidFill>
                  <a:srgbClr val="003399"/>
                </a:solidFill>
              </a:rPr>
              <a:t> </a:t>
            </a:r>
            <a:endParaRPr lang="ru-RU" sz="1600" b="1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2720" y="13407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yriad Pro" panose="020B0503030403020204" pitchFamily="34" charset="0"/>
              </a:rPr>
              <a:t>Цели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584" y="1124744"/>
            <a:ext cx="1392843" cy="108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992" y="620688"/>
            <a:ext cx="1392842" cy="115212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1312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86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696" y="260648"/>
            <a:ext cx="5904656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ЦЕЛЕВАЯ АУДИТОРИЯ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64968" y="1124744"/>
            <a:ext cx="5040560" cy="43204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600" b="1" dirty="0" smtClean="0">
                <a:solidFill>
                  <a:srgbClr val="003399"/>
                </a:solidFill>
              </a:rPr>
              <a:t>1.Партнеры школы – интерната, обеспечивающие продвижение  проекта.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3399"/>
                </a:solidFill>
              </a:rPr>
              <a:t>-ФГБОУ  ВО «ХГУ им. Н.Ф. Катанова».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3399"/>
                </a:solidFill>
              </a:rPr>
              <a:t>-ГАОУ РХ ДПО «Хакасский институт развития образования и повышения квалификации».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2 . Партнеры, которые помогают в реализации проекта на региональном уровне.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Целевая группа по осуществлению и распространению результатов инициативного инновационного проекта – 23 образовательных организации (инновационное поле проекта).  </a:t>
            </a:r>
          </a:p>
          <a:p>
            <a:pPr marL="45720" lvl="0" indent="0">
              <a:buNone/>
            </a:pP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3.Целевая группа по осуществлению и распространению результатов инновационного проекта: ОО РХ,  </a:t>
            </a:r>
            <a:r>
              <a:rPr lang="ru-RU" sz="1600" b="1" dirty="0" smtClean="0">
                <a:solidFill>
                  <a:srgbClr val="003399"/>
                </a:solidFill>
              </a:rPr>
              <a:t>СОШ № 3», г. Кызыл, Республика Тыва, СОШ № 4», г. Кызыл, Республика Тыва,  ОО Красноярского края: г. Минусинск, п. Березовка. </a:t>
            </a:r>
          </a:p>
          <a:p>
            <a:pPr marL="45720" indent="0">
              <a:buNone/>
            </a:pPr>
            <a:endParaRPr lang="ru-RU" sz="1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0952" y="2060848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719"/>
              </a:solidFill>
            </a:endParaRPr>
          </a:p>
        </p:txBody>
      </p:sp>
      <p:pic>
        <p:nvPicPr>
          <p:cNvPr id="10" name="Picture 2" descr="C:\Documents and Settings\iMac\Мои документы\Подгот в Москву\Москва 2\портреты педагогов\IMG_1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1844824"/>
            <a:ext cx="432048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1312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02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632" y="260648"/>
            <a:ext cx="823740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92960" y="1412776"/>
            <a:ext cx="5184576" cy="3888432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Создать интернет – площадку для распространения  опыта ГБОУ РХ «Школа-интернат для детей с нарушениями слуха»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99"/>
                </a:solidFill>
              </a:rPr>
              <a:t>   по управлению качеством образования в школе.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99"/>
                </a:solidFill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008" y="105273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Ожидаемые 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04928" y="1124744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2" name="Picture 2" descr="C:\Documents and Settings\iMac\Рабочий стол\фотографии на банер 1,2 вид\школьная жизнь\диагнос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8464" y="5157192"/>
            <a:ext cx="2232248" cy="17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C:\Documents and Settings\iMac\Мои документы\Мои рисунки\фото выступлений\ASV_2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360712" y="5013175"/>
            <a:ext cx="2597411" cy="1844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9" descr="4 18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5157192"/>
            <a:ext cx="2592288" cy="17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7296" y="5157192"/>
            <a:ext cx="2288704" cy="17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464" y="3284984"/>
            <a:ext cx="39039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472" y="1340768"/>
            <a:ext cx="37444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423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648" y="260648"/>
            <a:ext cx="69127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92960" y="1628800"/>
            <a:ext cx="5184576" cy="36724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</a:rPr>
              <a:t>Получить опыт оценки качества начального общего образования обучающихся с ОВЗ на уровне образовательной организации, успешно участвовать в инновационных проектах, сотрудничать  с общеобразовательными организациями, в том числе с другими регионами,  так и с отдельными научными сотрудниками Республики Хакасия. </a:t>
            </a:r>
          </a:p>
          <a:p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5008" y="105273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Ожидаемые 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04928" y="1124744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0" name="Picture 2" descr="C:\Documents and Settings\iMac\Рабочий стол\20.06.2017 семинар Управление качеством образования\IMG_6953.JP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00472" y="1916832"/>
            <a:ext cx="38934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3" descr="24.01.2014 03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080" y="4941168"/>
            <a:ext cx="2736304" cy="191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" descr="C:\Documents and Settings\iMac\Мои документы\Мои рисунки\фотографии школы\23.01.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08784" y="4869160"/>
            <a:ext cx="2915323" cy="1988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H:\фото\фотографии 2014\февраль 2014\10.02.2014 фотографии разные\14.02.11 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00472" y="4937787"/>
            <a:ext cx="2880320" cy="1920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3584848" y="6165304"/>
            <a:ext cx="1981200" cy="365125"/>
          </a:xfrm>
        </p:spPr>
        <p:txBody>
          <a:bodyPr/>
          <a:lstStyle/>
          <a:p>
            <a:fld id="{807435AA-B791-4441-815B-664DD622A5C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5800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42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664" y="260648"/>
            <a:ext cx="7949376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92960" y="1412776"/>
            <a:ext cx="5184576" cy="3888432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Объединиться с ОО, реализующими инновационные программы для отработки новых технологий и содержания обучения и воспитания, через конкурсную поддержку школьных инициатив и сетевых проектов.</a:t>
            </a:r>
          </a:p>
          <a:p>
            <a:pPr lvl="0"/>
            <a:r>
              <a:rPr lang="ru-RU" sz="2000" b="1" dirty="0" smtClean="0">
                <a:solidFill>
                  <a:srgbClr val="003399"/>
                </a:solidFill>
              </a:rPr>
              <a:t>Добиться позитивной динамики образовательных результатов обучающихся с ОВЗ (с нарушениями слуха), прежде всего личностных и предметных.</a:t>
            </a:r>
          </a:p>
          <a:p>
            <a:endParaRPr lang="ru-RU" sz="2000" b="1" dirty="0" smtClean="0">
              <a:solidFill>
                <a:srgbClr val="003399"/>
              </a:solidFill>
            </a:endParaRPr>
          </a:p>
          <a:p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5008" y="105273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Ожидаемые 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04928" y="1124744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1" name="Picture 2" descr="C:\Documents and Settings\iMac\Рабочий стол\20.06.2017 семинар Управление качеством образования\IMG_7043.JPG"/>
          <p:cNvPicPr>
            <a:picLocks noChangeAspect="1" noChangeArrowheads="1"/>
          </p:cNvPicPr>
          <p:nvPr/>
        </p:nvPicPr>
        <p:blipFill>
          <a:blip r:embed="rId4" cstate="print">
            <a:lum bright="20000" contrast="30000"/>
          </a:blip>
          <a:srcRect/>
          <a:stretch>
            <a:fillRect/>
          </a:stretch>
        </p:blipFill>
        <p:spPr bwMode="auto">
          <a:xfrm>
            <a:off x="0" y="1628800"/>
            <a:ext cx="4248471" cy="2836911"/>
          </a:xfrm>
          <a:prstGeom prst="rect">
            <a:avLst/>
          </a:prstGeom>
          <a:noFill/>
        </p:spPr>
      </p:pic>
      <p:pic>
        <p:nvPicPr>
          <p:cNvPr id="10" name="Picture 6" descr="C:\Documents and Settings\iMac\Мои документы\Мои рисунки\для юбилея\коллектив\IMG_0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29064" y="4869160"/>
            <a:ext cx="2736304" cy="1988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4" descr="C:\Documents and Settings\iMac\Мои документы\Мои рисунки\фотографии школы\IMG_0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864768" y="4941168"/>
            <a:ext cx="2736304" cy="191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C:\Documents and Settings\iMac\Мои документы\Мои рисунки\Лущенков Данил\1 сентября 2014 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00472" y="4941168"/>
            <a:ext cx="2844866" cy="191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7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7416" y="0"/>
            <a:ext cx="1086644" cy="1124744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65368" y="5417840"/>
            <a:ext cx="1640632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0423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260648"/>
            <a:ext cx="69127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92960" y="1700808"/>
            <a:ext cx="5184576" cy="3600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</a:rPr>
              <a:t>Сформировать организационно – методическую базу инновационной деятельности </a:t>
            </a:r>
          </a:p>
          <a:p>
            <a:r>
              <a:rPr lang="ru-RU" sz="2000" b="1" dirty="0" smtClean="0">
                <a:solidFill>
                  <a:srgbClr val="003399"/>
                </a:solidFill>
              </a:rPr>
              <a:t>Получить  позитивную динамику образовательной деятельности достижений обучающихся с нарушениями слуха на всех уровнях образования</a:t>
            </a:r>
          </a:p>
          <a:p>
            <a:r>
              <a:rPr lang="ru-RU" sz="2000" b="1" dirty="0" smtClean="0">
                <a:solidFill>
                  <a:srgbClr val="003399"/>
                </a:solidFill>
              </a:rPr>
              <a:t>Внедрить в практику новые эффективные формы работы с родителями детей с ОВЗ</a:t>
            </a:r>
          </a:p>
          <a:p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5008" y="105273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Ожидаемые результаты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04928" y="1124744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  <p:pic>
        <p:nvPicPr>
          <p:cNvPr id="11" name="Picture 2" descr="C:\Documents and Settings\iMac\Мои документы\Подгот в Москву\Москва 2\портреты педагогов\площадка  СУВАГ июнь 2012 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1556792"/>
            <a:ext cx="381642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iMac\Рабочий стол\Чертыков\Поделки в Новосибирск 2010 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91200" y="-3733800"/>
            <a:ext cx="1800000" cy="1200000"/>
          </a:xfrm>
          <a:prstGeom prst="rect">
            <a:avLst/>
          </a:prstGeom>
          <a:noFill/>
        </p:spPr>
      </p:pic>
      <p:pic>
        <p:nvPicPr>
          <p:cNvPr id="1028" name="Picture 4" descr="C:\Documents and Settings\iMac\Рабочий стол\Чертыков\Поделки в Новосибирск 2010 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791200" y="-3733800"/>
            <a:ext cx="2880000" cy="19200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5" name="Picture 2" descr="H:\IMG_0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953000" y="4941168"/>
            <a:ext cx="2736304" cy="1916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3" descr="C:\Documents and Settings\iMac\Рабочий стол\для презентации\герб РХ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496616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00" y="0"/>
            <a:ext cx="1230660" cy="122638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5328" y="5301208"/>
            <a:ext cx="1800200" cy="1556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E:\01.09.2017г\ASV_8451.JPG"/>
          <p:cNvPicPr>
            <a:picLocks noChangeAspect="1" noChangeArrowheads="1"/>
          </p:cNvPicPr>
          <p:nvPr/>
        </p:nvPicPr>
        <p:blipFill>
          <a:blip r:embed="rId11" cstate="print"/>
          <a:srcRect b="22570"/>
          <a:stretch>
            <a:fillRect/>
          </a:stretch>
        </p:blipFill>
        <p:spPr bwMode="auto">
          <a:xfrm>
            <a:off x="0" y="4049688"/>
            <a:ext cx="48089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42379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2132</TotalTime>
  <Words>896</Words>
  <Application>Microsoft Office PowerPoint</Application>
  <PresentationFormat>Лист A4 (210x297 мм)</PresentationFormat>
  <Paragraphs>123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Министерство образования и науки Российской Федерации Министерство образования и науки Республики Хакасия ИННОВАЦИОННЫЙ ПРОЕКТ «Система управления качеством образования в школе» </vt:lpstr>
      <vt:lpstr>Министерство образования и науки Республики Хакасия  г. Абакан. ГБОУ  РХ  «Школа-интернат для детей с нарушениями слуха» ПОБЕДИТЕЛЬ конкурсного отбора  образовательных организаций, реализующих программы общего образования  на 2016-2020 годы ГРАНТ  1  009  400 рублей </vt:lpstr>
      <vt:lpstr>СУТЬ ПРОЕКТА</vt:lpstr>
      <vt:lpstr>ЦЕЛИ И ЗАДАЧИ ПРОЕКТА</vt:lpstr>
      <vt:lpstr>ЦЕЛЕВАЯ АУДИТОРИЯ ПРОЕКТА</vt:lpstr>
      <vt:lpstr>ОЖИДАЕМЫЕ РЕЗУЛЬТАТЫ ПРОЕКТА</vt:lpstr>
      <vt:lpstr>ОЖИДАЕМЫЕ РЕЗУЛЬТАТЫ ПРОЕКТА</vt:lpstr>
      <vt:lpstr>ОЖИДАЕМЫЕ РЕЗУЛЬТАТЫ ПРОЕКТА</vt:lpstr>
      <vt:lpstr>ОЖИДАЕМЫЕ РЕЗУЛЬТАТЫ ПРОЕКТА</vt:lpstr>
      <vt:lpstr>ТЕКУЩИЕ РЕЗУЛЬТАТЫ ПРОЕКТА</vt:lpstr>
      <vt:lpstr>ТЕКУЩИЕ РЕЗУЛЬТАТЫ ПРОЕКТА</vt:lpstr>
      <vt:lpstr>ВНЕДРЕНИЕ РЕЗУЛЬТАТОВ ПРОЕКТА</vt:lpstr>
      <vt:lpstr>ВНЕДРЕНИЕ РЕЗУЛЬТАТОВ ПРОЕКТА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Apple</cp:lastModifiedBy>
  <cp:revision>190</cp:revision>
  <dcterms:created xsi:type="dcterms:W3CDTF">2016-10-25T07:20:22Z</dcterms:created>
  <dcterms:modified xsi:type="dcterms:W3CDTF">2017-09-04T05:03:35Z</dcterms:modified>
</cp:coreProperties>
</file>