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58" r:id="rId4"/>
    <p:sldId id="259" r:id="rId5"/>
    <p:sldId id="263" r:id="rId6"/>
    <p:sldId id="260" r:id="rId7"/>
    <p:sldId id="269" r:id="rId8"/>
    <p:sldId id="270" r:id="rId9"/>
    <p:sldId id="271" r:id="rId10"/>
    <p:sldId id="261" r:id="rId11"/>
    <p:sldId id="275" r:id="rId12"/>
    <p:sldId id="262" r:id="rId13"/>
    <p:sldId id="272" r:id="rId14"/>
    <p:sldId id="276" r:id="rId15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FF6600"/>
    <a:srgbClr val="FF7C80"/>
    <a:srgbClr val="3366CC"/>
    <a:srgbClr val="CC3300"/>
    <a:srgbClr val="C00000"/>
    <a:srgbClr val="000000"/>
    <a:srgbClr val="2C72C7"/>
    <a:srgbClr val="FF0D16"/>
    <a:srgbClr val="0E50A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3" autoAdjust="0"/>
    <p:restoredTop sz="94660"/>
  </p:normalViewPr>
  <p:slideViewPr>
    <p:cSldViewPr>
      <p:cViewPr varScale="1">
        <p:scale>
          <a:sx n="107" d="100"/>
          <a:sy n="107" d="100"/>
        </p:scale>
        <p:origin x="-858" y="-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5B278-8C12-449A-A925-99EFC842FB64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95CC3-2321-45AE-BA52-F3AE713792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7856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11632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105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105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89449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89449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8944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11632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731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040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6979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9119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9119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9119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9119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6656" y="4509120"/>
            <a:ext cx="6106761" cy="88211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00010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27D96-F5D8-4DF8-ADA3-BE98A39ED9E7}" type="datetime1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576" y="2492896"/>
            <a:ext cx="7773297" cy="1793167"/>
          </a:xfrm>
          <a:effectLst/>
        </p:spPr>
        <p:txBody>
          <a:bodyPr>
            <a:noAutofit/>
          </a:bodyPr>
          <a:lstStyle>
            <a:lvl1pPr marL="640080" indent="-457200"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0" y="731519"/>
            <a:ext cx="69342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4157F-1A5D-4824-9E6A-FEC7B72911F3}" type="datetime1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9905" y="376518"/>
            <a:ext cx="222885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1123" y="731520"/>
            <a:ext cx="5231728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669E-E7EE-4EA3-932C-1D8944389F4A}" type="datetime1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8907-B76B-4ED0-84E4-435BF34D9A42}" type="datetime1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704528" y="260648"/>
            <a:ext cx="8712968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280592" y="1772816"/>
            <a:ext cx="69342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2628" y="2172648"/>
            <a:ext cx="6463888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0975" y="4607511"/>
            <a:ext cx="646803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188E-136D-499C-9E78-4FC8E84E0AFC}" type="datetime1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1D16-C2D0-476F-B6B5-B6779B17E11D}" type="datetime1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36576" y="1772816"/>
            <a:ext cx="3625596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930575" y="1772817"/>
            <a:ext cx="3625596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9140" y="196940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3708" y="2638207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5467" y="196940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3000" y="2636912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1706-FDB1-47BB-893C-75979227AD1B}" type="datetime1">
              <a:rPr lang="ru-RU" smtClean="0"/>
              <a:pPr/>
              <a:t>04.09.2017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ED7F2-5792-4518-99EE-CB2B1484E288}" type="datetime1">
              <a:rPr lang="ru-RU" smtClean="0"/>
              <a:pPr/>
              <a:t>04.09.2017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88238-1DF9-4A0B-8AFF-2B161395DECB}" type="datetime1">
              <a:rPr lang="ru-RU" smtClean="0"/>
              <a:pPr/>
              <a:t>04.09.2017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52" y="908720"/>
            <a:ext cx="3939092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309" y="731520"/>
            <a:ext cx="4351842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5412" y="3497802"/>
            <a:ext cx="3671048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D603-31DA-4FC9-A8C6-13A90BA75E89}" type="datetime1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48106" y="1143000"/>
            <a:ext cx="44577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/>
          <a:scene3d>
            <a:camera prst="orthographicFront"/>
            <a:lightRig rig="balanced" dir="t"/>
          </a:scene3d>
          <a:sp3d/>
        </p:spPr>
        <p:txBody>
          <a:bodyPr>
            <a:normAutofit/>
            <a:sp3d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1044" y="1010486"/>
            <a:ext cx="4001957" cy="2163020"/>
          </a:xfrm>
        </p:spPr>
        <p:txBody>
          <a:bodyPr anchor="b"/>
          <a:lstStyle>
            <a:lvl1pPr marL="285750" indent="-285750">
              <a:buFont typeface="Wingdings" pitchFamily="2" charset="2"/>
              <a:buChar char="§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256DA-7A28-4CC9-8B93-67B7ED9EFAA8}" type="datetime1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873" y="4464421"/>
            <a:ext cx="6915500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4528" y="260648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8504" y="1916832"/>
            <a:ext cx="8928992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2B0B43D-651C-4CA0-9ED4-F5984DFFDBE9}" type="datetime1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D:\Work\Prodject\Презентация Ирина Брацун\Векторный смарт-объект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634" y="188640"/>
            <a:ext cx="178292" cy="71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0" indent="0" algn="l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None/>
        <a:defRPr sz="3200" b="1" i="0" kern="1200">
          <a:solidFill>
            <a:srgbClr val="949494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rgbClr val="367993"/>
        </a:buClr>
        <a:buSzPct val="130000"/>
        <a:buFont typeface="Wingdings" pitchFamily="2" charset="2"/>
        <a:buChar char="§"/>
        <a:defRPr sz="2200" kern="1200">
          <a:solidFill>
            <a:srgbClr val="000105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rgbClr val="367993"/>
        </a:buClr>
        <a:buSzPct val="130000"/>
        <a:buFont typeface="Wingdings" pitchFamily="2" charset="2"/>
        <a:buChar char="§"/>
        <a:defRPr sz="2000" kern="1200">
          <a:solidFill>
            <a:srgbClr val="000105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rgbClr val="367993"/>
        </a:buClr>
        <a:buSzPct val="130000"/>
        <a:buFont typeface="Wingdings" pitchFamily="2" charset="2"/>
        <a:buChar char="§"/>
        <a:defRPr sz="1800" kern="1200">
          <a:solidFill>
            <a:srgbClr val="000105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rgbClr val="367993"/>
        </a:buClr>
        <a:buSzPct val="130000"/>
        <a:buFont typeface="Wingdings" pitchFamily="2" charset="2"/>
        <a:buChar char="§"/>
        <a:defRPr sz="1600" kern="1200">
          <a:solidFill>
            <a:srgbClr val="000105"/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rgbClr val="367993"/>
        </a:buClr>
        <a:buSzPct val="130000"/>
        <a:buFont typeface="Wingdings" pitchFamily="2" charset="2"/>
        <a:buChar char="§"/>
        <a:defRPr sz="1400" kern="1200">
          <a:solidFill>
            <a:srgbClr val="000105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hyperlink" Target="mailto:gemchygena1@mail.ru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7.jpeg"/><Relationship Id="rId4" Type="http://schemas.openxmlformats.org/officeDocument/2006/relationships/image" Target="../media/image35.pn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4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0.jpeg"/><Relationship Id="rId5" Type="http://schemas.openxmlformats.org/officeDocument/2006/relationships/image" Target="../media/image36.png"/><Relationship Id="rId10" Type="http://schemas.openxmlformats.org/officeDocument/2006/relationships/image" Target="../media/image39.jpeg"/><Relationship Id="rId4" Type="http://schemas.openxmlformats.org/officeDocument/2006/relationships/image" Target="../media/image35.png"/><Relationship Id="rId9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0.jpeg"/><Relationship Id="rId5" Type="http://schemas.openxmlformats.org/officeDocument/2006/relationships/image" Target="../media/image17.jpeg"/><Relationship Id="rId10" Type="http://schemas.openxmlformats.org/officeDocument/2006/relationships/image" Target="../media/image19.jpeg"/><Relationship Id="rId4" Type="http://schemas.openxmlformats.org/officeDocument/2006/relationships/image" Target="../media/image16.jpe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7.jpeg"/><Relationship Id="rId4" Type="http://schemas.openxmlformats.org/officeDocument/2006/relationships/image" Target="../media/image21.jpe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7.jpeg"/><Relationship Id="rId4" Type="http://schemas.openxmlformats.org/officeDocument/2006/relationships/image" Target="../media/image25.jpe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3.jpeg"/><Relationship Id="rId5" Type="http://schemas.openxmlformats.org/officeDocument/2006/relationships/image" Target="../media/image30.jpeg"/><Relationship Id="rId10" Type="http://schemas.openxmlformats.org/officeDocument/2006/relationships/image" Target="../media/image7.jpeg"/><Relationship Id="rId4" Type="http://schemas.openxmlformats.org/officeDocument/2006/relationships/image" Target="../media/image29.jpe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4488" y="1268760"/>
            <a:ext cx="7920880" cy="1944216"/>
          </a:xfrm>
        </p:spPr>
        <p:txBody>
          <a:bodyPr/>
          <a:lstStyle/>
          <a:p>
            <a:pPr marL="182563" indent="0"/>
            <a:r>
              <a:rPr lang="ru-RU" sz="1800" dirty="0" smtClean="0">
                <a:solidFill>
                  <a:srgbClr val="003399"/>
                </a:solidFill>
              </a:rPr>
              <a:t>Министерство образования и науки Российской Федерации</a:t>
            </a:r>
            <a:br>
              <a:rPr lang="ru-RU" sz="1800" dirty="0" smtClean="0">
                <a:solidFill>
                  <a:srgbClr val="003399"/>
                </a:solidFill>
              </a:rPr>
            </a:br>
            <a:r>
              <a:rPr lang="ru-RU" sz="1800" dirty="0" smtClean="0">
                <a:solidFill>
                  <a:srgbClr val="003399"/>
                </a:solidFill>
              </a:rPr>
              <a:t>Министерство образования и науки Республики Хакасия</a:t>
            </a:r>
            <a:br>
              <a:rPr lang="ru-RU" sz="1800" dirty="0" smtClean="0">
                <a:solidFill>
                  <a:srgbClr val="003399"/>
                </a:solidFill>
              </a:rPr>
            </a:br>
            <a:r>
              <a:rPr lang="ru-RU" sz="1800" dirty="0" smtClean="0">
                <a:solidFill>
                  <a:srgbClr val="C00000"/>
                </a:solidFill>
              </a:rPr>
              <a:t>ИННОВАЦИОННЫЙ ПРОЕКТ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solidFill>
                  <a:srgbClr val="000099"/>
                </a:solidFill>
              </a:rPr>
              <a:t>«Система управления качеством образования в школе»</a:t>
            </a:r>
            <a:br>
              <a:rPr lang="ru-RU" sz="3600" dirty="0" smtClean="0">
                <a:solidFill>
                  <a:srgbClr val="000099"/>
                </a:solidFill>
              </a:rPr>
            </a:br>
            <a:endParaRPr lang="ru-RU" sz="3600" dirty="0">
              <a:solidFill>
                <a:srgbClr val="007EC9"/>
              </a:solidFill>
              <a:latin typeface="Myriad Pro" panose="020B0503030403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4648" y="3140968"/>
            <a:ext cx="76328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 smtClean="0">
                <a:solidFill>
                  <a:srgbClr val="C00000"/>
                </a:solidFill>
              </a:rPr>
              <a:t>Email</a:t>
            </a:r>
            <a:r>
              <a:rPr lang="ru-RU" b="1" dirty="0" smtClean="0">
                <a:solidFill>
                  <a:srgbClr val="C00000"/>
                </a:solidFill>
              </a:rPr>
              <a:t>: </a:t>
            </a:r>
            <a:r>
              <a:rPr lang="en-US" b="1" dirty="0" smtClean="0">
                <a:solidFill>
                  <a:srgbClr val="C00000"/>
                </a:solidFill>
                <a:hlinkClick r:id="rId4"/>
              </a:rPr>
              <a:t>gemchygena1@mail.ru</a:t>
            </a:r>
            <a:r>
              <a:rPr lang="ru-RU" b="1" dirty="0" smtClean="0">
                <a:solidFill>
                  <a:srgbClr val="C00000"/>
                </a:solidFill>
              </a:rPr>
              <a:t>     </a:t>
            </a:r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Телефон: 8 (390.2) 23-03 -33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7268" y="-243408"/>
            <a:ext cx="1878732" cy="18722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6616" y="4221088"/>
            <a:ext cx="278685" cy="2786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6616" y="4797152"/>
            <a:ext cx="278685" cy="2786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6616" y="5301208"/>
            <a:ext cx="278685" cy="27868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20552" y="3212976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3399"/>
                </a:solidFill>
                <a:latin typeface="Arial Black" pitchFamily="34" charset="0"/>
              </a:rPr>
              <a:t>Государственное бюджетное общеобразовательное  учреждение Республики Хакасия «Школа-интернат для детей с нарушениями слуха», г. Абакан</a:t>
            </a:r>
          </a:p>
          <a:p>
            <a:endParaRPr lang="en-US" b="1" dirty="0" smtClean="0">
              <a:solidFill>
                <a:srgbClr val="003399"/>
              </a:solidFill>
              <a:latin typeface="Arial Black" pitchFamily="34" charset="0"/>
            </a:endParaRPr>
          </a:p>
          <a:p>
            <a:endParaRPr lang="ru-RU" dirty="0" smtClean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16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1856656" y="4005064"/>
            <a:ext cx="55728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Адрес:655017,  Республика Хакасия, г. Абакан, пр.Дружбы Народов, д.31.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61312" y="5301208"/>
            <a:ext cx="1800200" cy="15567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27218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697" y="260648"/>
            <a:ext cx="6192687" cy="72008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ТЕКУЩИЕ РЕЗУЛЬТАТЫ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19179" y="3645024"/>
            <a:ext cx="2191108" cy="2277092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1400" b="1" dirty="0" smtClean="0">
                <a:solidFill>
                  <a:srgbClr val="003399"/>
                </a:solidFill>
              </a:rPr>
              <a:t>Разработана   программа «Управление качеством образования в школе»</a:t>
            </a:r>
          </a:p>
          <a:p>
            <a:pPr marL="45720" indent="0">
              <a:buNone/>
            </a:pPr>
            <a:r>
              <a:rPr lang="ru-RU" sz="1400" b="1" dirty="0" smtClean="0">
                <a:solidFill>
                  <a:srgbClr val="003399"/>
                </a:solidFill>
              </a:rPr>
              <a:t>Разработан внутришкольный инструментарий оценки качества образования детей с нарушениями слуха</a:t>
            </a:r>
            <a:endParaRPr lang="ru-RU" sz="1400" b="1" dirty="0">
              <a:solidFill>
                <a:srgbClr val="0033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179" y="2996953"/>
            <a:ext cx="223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yriad Pro" panose="020B0503030403020204" pitchFamily="34" charset="0"/>
              </a:rPr>
              <a:t>Результат проекта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416496" y="1196752"/>
            <a:ext cx="1656184" cy="1808584"/>
            <a:chOff x="949936" y="1910445"/>
            <a:chExt cx="1656184" cy="1808584"/>
          </a:xfrm>
        </p:grpSpPr>
        <p:sp>
          <p:nvSpPr>
            <p:cNvPr id="4" name="Овал 3"/>
            <p:cNvSpPr/>
            <p:nvPr/>
          </p:nvSpPr>
          <p:spPr>
            <a:xfrm>
              <a:off x="949936" y="1910445"/>
              <a:ext cx="1656184" cy="165618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1102336" y="3108725"/>
              <a:ext cx="610304" cy="610304"/>
              <a:chOff x="1102336" y="3108725"/>
              <a:chExt cx="610304" cy="610304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1102336" y="3108725"/>
                <a:ext cx="610304" cy="610304"/>
              </a:xfrm>
              <a:prstGeom prst="ellipse">
                <a:avLst/>
              </a:prstGeom>
              <a:solidFill>
                <a:srgbClr val="2C72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181347" y="3229211"/>
                <a:ext cx="4451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</a:rPr>
                  <a:t>01</a:t>
                </a:r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2864768" y="1052736"/>
            <a:ext cx="1656184" cy="1808584"/>
            <a:chOff x="3224808" y="1910445"/>
            <a:chExt cx="1656184" cy="1808584"/>
          </a:xfrm>
        </p:grpSpPr>
        <p:sp>
          <p:nvSpPr>
            <p:cNvPr id="9" name="Овал 8"/>
            <p:cNvSpPr/>
            <p:nvPr/>
          </p:nvSpPr>
          <p:spPr>
            <a:xfrm>
              <a:off x="3224808" y="1910445"/>
              <a:ext cx="1656184" cy="1656184"/>
            </a:xfrm>
            <a:prstGeom prst="ellipse">
              <a:avLst/>
            </a:prstGeom>
            <a:solidFill>
              <a:srgbClr val="2C72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3224808" y="3108725"/>
              <a:ext cx="610304" cy="610304"/>
              <a:chOff x="1102336" y="3108725"/>
              <a:chExt cx="610304" cy="610304"/>
            </a:xfrm>
          </p:grpSpPr>
          <p:sp>
            <p:nvSpPr>
              <p:cNvPr id="14" name="Овал 13"/>
              <p:cNvSpPr/>
              <p:nvPr/>
            </p:nvSpPr>
            <p:spPr>
              <a:xfrm>
                <a:off x="1102336" y="3108725"/>
                <a:ext cx="610304" cy="610304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75352" y="3229211"/>
                <a:ext cx="4571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</a:rPr>
                  <a:t>02</a:t>
                </a:r>
              </a:p>
            </p:txBody>
          </p:sp>
        </p:grpSp>
      </p:grpSp>
      <p:grpSp>
        <p:nvGrpSpPr>
          <p:cNvPr id="18" name="Группа 17"/>
          <p:cNvGrpSpPr/>
          <p:nvPr/>
        </p:nvGrpSpPr>
        <p:grpSpPr>
          <a:xfrm>
            <a:off x="5169024" y="980728"/>
            <a:ext cx="1656184" cy="1808584"/>
            <a:chOff x="949936" y="1910445"/>
            <a:chExt cx="1656184" cy="1808584"/>
          </a:xfrm>
        </p:grpSpPr>
        <p:sp>
          <p:nvSpPr>
            <p:cNvPr id="19" name="Овал 18"/>
            <p:cNvSpPr/>
            <p:nvPr/>
          </p:nvSpPr>
          <p:spPr>
            <a:xfrm>
              <a:off x="949936" y="1910445"/>
              <a:ext cx="1656184" cy="165618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0" name="Группа 19"/>
            <p:cNvGrpSpPr/>
            <p:nvPr/>
          </p:nvGrpSpPr>
          <p:grpSpPr>
            <a:xfrm>
              <a:off x="1102336" y="3108725"/>
              <a:ext cx="610304" cy="610304"/>
              <a:chOff x="1102336" y="3108725"/>
              <a:chExt cx="610304" cy="610304"/>
            </a:xfrm>
          </p:grpSpPr>
          <p:sp>
            <p:nvSpPr>
              <p:cNvPr id="21" name="Овал 20"/>
              <p:cNvSpPr/>
              <p:nvPr/>
            </p:nvSpPr>
            <p:spPr>
              <a:xfrm>
                <a:off x="1102336" y="3108725"/>
                <a:ext cx="610304" cy="610304"/>
              </a:xfrm>
              <a:prstGeom prst="ellipse">
                <a:avLst/>
              </a:prstGeom>
              <a:solidFill>
                <a:srgbClr val="2C72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175352" y="3229211"/>
                <a:ext cx="4571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</a:rPr>
                  <a:t>03</a:t>
                </a:r>
              </a:p>
            </p:txBody>
          </p:sp>
        </p:grpSp>
      </p:grpSp>
      <p:grpSp>
        <p:nvGrpSpPr>
          <p:cNvPr id="23" name="Группа 22"/>
          <p:cNvGrpSpPr/>
          <p:nvPr/>
        </p:nvGrpSpPr>
        <p:grpSpPr>
          <a:xfrm>
            <a:off x="7329264" y="836712"/>
            <a:ext cx="1656184" cy="1808584"/>
            <a:chOff x="3224808" y="1910445"/>
            <a:chExt cx="1656184" cy="1808584"/>
          </a:xfrm>
        </p:grpSpPr>
        <p:sp>
          <p:nvSpPr>
            <p:cNvPr id="24" name="Овал 23"/>
            <p:cNvSpPr/>
            <p:nvPr/>
          </p:nvSpPr>
          <p:spPr>
            <a:xfrm>
              <a:off x="3224808" y="1910445"/>
              <a:ext cx="1656184" cy="1656184"/>
            </a:xfrm>
            <a:prstGeom prst="ellipse">
              <a:avLst/>
            </a:prstGeom>
            <a:solidFill>
              <a:srgbClr val="2C72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5" name="Группа 24"/>
            <p:cNvGrpSpPr/>
            <p:nvPr/>
          </p:nvGrpSpPr>
          <p:grpSpPr>
            <a:xfrm>
              <a:off x="3224808" y="3108725"/>
              <a:ext cx="610304" cy="610304"/>
              <a:chOff x="1102336" y="3108725"/>
              <a:chExt cx="610304" cy="610304"/>
            </a:xfrm>
          </p:grpSpPr>
          <p:sp>
            <p:nvSpPr>
              <p:cNvPr id="26" name="Овал 25"/>
              <p:cNvSpPr/>
              <p:nvPr/>
            </p:nvSpPr>
            <p:spPr>
              <a:xfrm>
                <a:off x="1102336" y="3108725"/>
                <a:ext cx="610304" cy="610304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175352" y="3229211"/>
                <a:ext cx="4571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</a:rPr>
                  <a:t>04</a:t>
                </a:r>
              </a:p>
            </p:txBody>
          </p:sp>
        </p:grpSp>
      </p:grpSp>
      <p:sp>
        <p:nvSpPr>
          <p:cNvPr id="28" name="Объект 2"/>
          <p:cNvSpPr txBox="1">
            <a:spLocks/>
          </p:cNvSpPr>
          <p:nvPr/>
        </p:nvSpPr>
        <p:spPr>
          <a:xfrm>
            <a:off x="2709815" y="3717032"/>
            <a:ext cx="2191108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2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0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8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6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4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lvl="0" indent="0">
              <a:buNone/>
            </a:pPr>
            <a:r>
              <a:rPr lang="ru-RU" sz="1400" b="1" dirty="0" smtClean="0">
                <a:solidFill>
                  <a:srgbClr val="003399"/>
                </a:solidFill>
              </a:rPr>
              <a:t>Проинформированы потенциальные получатели инновационного опыта (размещение видеороликов, ссылок на интернет - площадке по теме «Внутришкольная система оценки качества образования»).</a:t>
            </a:r>
          </a:p>
          <a:p>
            <a:pPr marL="45720" indent="0">
              <a:buFont typeface="Wingdings" pitchFamily="2" charset="2"/>
              <a:buNone/>
            </a:pPr>
            <a:endParaRPr lang="ru-RU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2770268" y="3068961"/>
            <a:ext cx="223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yriad Pro" panose="020B0503030403020204" pitchFamily="34" charset="0"/>
              </a:rPr>
              <a:t>Результат проекта</a:t>
            </a: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5008404" y="3645024"/>
            <a:ext cx="2248852" cy="2664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2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0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8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6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4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1400" b="1" dirty="0" smtClean="0">
                <a:solidFill>
                  <a:srgbClr val="003399"/>
                </a:solidFill>
              </a:rPr>
              <a:t>Получен опыт оценки качества начального общего образования обучающихся с ОВЗ на уровне образовательной организации.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20876" y="2996953"/>
            <a:ext cx="223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yriad Pro" panose="020B0503030403020204" pitchFamily="34" charset="0"/>
              </a:rPr>
              <a:t>Результат проекта</a:t>
            </a:r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7184582" y="3068960"/>
            <a:ext cx="2520945" cy="285315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2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0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8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6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4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lnSpc>
                <a:spcPct val="120000"/>
              </a:lnSpc>
              <a:buNone/>
            </a:pPr>
            <a:r>
              <a:rPr lang="ru-RU" sz="4800" b="1" dirty="0" smtClean="0">
                <a:solidFill>
                  <a:srgbClr val="003399"/>
                </a:solidFill>
              </a:rPr>
              <a:t>Проведены  5  обучающих семинаров  для разных целевых групп (руководящих и педагогических работников образовательных организаций, родителей) благополучателей результатов инновационной деятельности, в том числе из других регионов страны ( количество участников каждого семинара - 40 человек, продолжительность - не менее 2 часа, каждый семинар посвящен конкретному опыту (практике, кейсу).</a:t>
            </a:r>
          </a:p>
          <a:p>
            <a:pPr marL="45720" indent="0">
              <a:buNone/>
            </a:pPr>
            <a:endParaRPr lang="ru-RU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6969224" y="2708921"/>
            <a:ext cx="2491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yriad Pro" panose="020B0503030403020204" pitchFamily="34" charset="0"/>
              </a:rPr>
              <a:t>Результат проекта</a:t>
            </a:r>
          </a:p>
        </p:txBody>
      </p:sp>
      <p:cxnSp>
        <p:nvCxnSpPr>
          <p:cNvPr id="2048" name="Прямая соединительная линия 2047"/>
          <p:cNvCxnSpPr/>
          <p:nvPr/>
        </p:nvCxnSpPr>
        <p:spPr>
          <a:xfrm>
            <a:off x="2360712" y="2749252"/>
            <a:ext cx="430718" cy="0"/>
          </a:xfrm>
          <a:prstGeom prst="line">
            <a:avLst/>
          </a:prstGeom>
          <a:ln w="25400">
            <a:solidFill>
              <a:srgbClr val="94949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695171" y="2729880"/>
            <a:ext cx="430718" cy="0"/>
          </a:xfrm>
          <a:prstGeom prst="line">
            <a:avLst/>
          </a:prstGeom>
          <a:ln w="25400">
            <a:solidFill>
              <a:srgbClr val="94949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969224" y="2737500"/>
            <a:ext cx="430718" cy="0"/>
          </a:xfrm>
          <a:prstGeom prst="line">
            <a:avLst/>
          </a:prstGeom>
          <a:ln w="25400">
            <a:solidFill>
              <a:srgbClr val="94949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D:\Work\Prodject\Презентация Ирина Брацун\01\Иконки\noun_586844_cc-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0552" y="2276872"/>
            <a:ext cx="742046" cy="92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Work\Prodject\Презентация Ирина Брацун\01\Иконки\05-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9064" y="1484784"/>
            <a:ext cx="954312" cy="119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Work\Prodject\Презентация Ирина Брацун\01\Иконки\04-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5846" y="2163800"/>
            <a:ext cx="885552" cy="110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Work\Prodject\Презентация Ирина Брацун\01\Иконки\06-0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1312" y="1412776"/>
            <a:ext cx="703027" cy="70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Номер слайда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42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3400" y="0"/>
            <a:ext cx="1230660" cy="1226386"/>
          </a:xfrm>
          <a:prstGeom prst="rect">
            <a:avLst/>
          </a:prstGeom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69024" y="5157192"/>
            <a:ext cx="1800200" cy="15567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122631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663" y="260648"/>
            <a:ext cx="7984285" cy="72008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ТЕКУЩИЕ РЕЗУЛЬТАТЫ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" y="3645024"/>
            <a:ext cx="2144688" cy="2277092"/>
          </a:xfrm>
        </p:spPr>
        <p:txBody>
          <a:bodyPr>
            <a:normAutofit fontScale="92500" lnSpcReduction="20000"/>
          </a:bodyPr>
          <a:lstStyle/>
          <a:p>
            <a:r>
              <a:rPr lang="ru-RU" sz="1400" b="1" dirty="0" smtClean="0">
                <a:solidFill>
                  <a:srgbClr val="003399"/>
                </a:solidFill>
              </a:rPr>
              <a:t>Разработаны локальные акты: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3399"/>
                </a:solidFill>
              </a:rPr>
              <a:t>- Положение об инновационной деятельности.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3399"/>
                </a:solidFill>
              </a:rPr>
              <a:t>-Положение о сетевом взаимодействии. </a:t>
            </a:r>
          </a:p>
          <a:p>
            <a:r>
              <a:rPr lang="ru-RU" sz="1400" b="1" dirty="0" smtClean="0">
                <a:solidFill>
                  <a:srgbClr val="003399"/>
                </a:solidFill>
              </a:rPr>
              <a:t>Составлены и  согласованы договоры о сетевом взаимодействии с другими ОО.</a:t>
            </a:r>
          </a:p>
          <a:p>
            <a:pPr marL="45720" indent="0">
              <a:buNone/>
            </a:pPr>
            <a:endParaRPr lang="ru-RU" sz="1400" b="1" dirty="0" smtClean="0">
              <a:solidFill>
                <a:srgbClr val="0033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179" y="2996953"/>
            <a:ext cx="223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yriad Pro" panose="020B0503030403020204" pitchFamily="34" charset="0"/>
              </a:rPr>
              <a:t>Результат проекта</a:t>
            </a:r>
          </a:p>
        </p:txBody>
      </p:sp>
      <p:grpSp>
        <p:nvGrpSpPr>
          <p:cNvPr id="5" name="Группа 11"/>
          <p:cNvGrpSpPr/>
          <p:nvPr/>
        </p:nvGrpSpPr>
        <p:grpSpPr>
          <a:xfrm>
            <a:off x="416496" y="1196752"/>
            <a:ext cx="1656184" cy="1808584"/>
            <a:chOff x="949936" y="1910445"/>
            <a:chExt cx="1656184" cy="1808584"/>
          </a:xfrm>
        </p:grpSpPr>
        <p:sp>
          <p:nvSpPr>
            <p:cNvPr id="4" name="Овал 3"/>
            <p:cNvSpPr/>
            <p:nvPr/>
          </p:nvSpPr>
          <p:spPr>
            <a:xfrm>
              <a:off x="949936" y="1910445"/>
              <a:ext cx="1656184" cy="165618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10"/>
            <p:cNvGrpSpPr/>
            <p:nvPr/>
          </p:nvGrpSpPr>
          <p:grpSpPr>
            <a:xfrm>
              <a:off x="1102336" y="3108725"/>
              <a:ext cx="610304" cy="610304"/>
              <a:chOff x="1102336" y="3108725"/>
              <a:chExt cx="610304" cy="610304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1102336" y="3108725"/>
                <a:ext cx="610304" cy="610304"/>
              </a:xfrm>
              <a:prstGeom prst="ellipse">
                <a:avLst/>
              </a:prstGeom>
              <a:solidFill>
                <a:srgbClr val="2C72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181347" y="3229211"/>
                <a:ext cx="4451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</a:rPr>
                  <a:t>01</a:t>
                </a:r>
              </a:p>
            </p:txBody>
          </p:sp>
        </p:grpSp>
      </p:grpSp>
      <p:grpSp>
        <p:nvGrpSpPr>
          <p:cNvPr id="11" name="Группа 15"/>
          <p:cNvGrpSpPr/>
          <p:nvPr/>
        </p:nvGrpSpPr>
        <p:grpSpPr>
          <a:xfrm>
            <a:off x="2864768" y="836712"/>
            <a:ext cx="1656184" cy="1808584"/>
            <a:chOff x="3224808" y="1910445"/>
            <a:chExt cx="1656184" cy="1808584"/>
          </a:xfrm>
        </p:grpSpPr>
        <p:sp>
          <p:nvSpPr>
            <p:cNvPr id="9" name="Овал 8"/>
            <p:cNvSpPr/>
            <p:nvPr/>
          </p:nvSpPr>
          <p:spPr>
            <a:xfrm>
              <a:off x="3224808" y="1910445"/>
              <a:ext cx="1656184" cy="1656184"/>
            </a:xfrm>
            <a:prstGeom prst="ellipse">
              <a:avLst/>
            </a:prstGeom>
            <a:solidFill>
              <a:srgbClr val="2C72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" name="Группа 12"/>
            <p:cNvGrpSpPr/>
            <p:nvPr/>
          </p:nvGrpSpPr>
          <p:grpSpPr>
            <a:xfrm>
              <a:off x="3224808" y="3108725"/>
              <a:ext cx="610304" cy="610304"/>
              <a:chOff x="1102336" y="3108725"/>
              <a:chExt cx="610304" cy="610304"/>
            </a:xfrm>
          </p:grpSpPr>
          <p:sp>
            <p:nvSpPr>
              <p:cNvPr id="14" name="Овал 13"/>
              <p:cNvSpPr/>
              <p:nvPr/>
            </p:nvSpPr>
            <p:spPr>
              <a:xfrm>
                <a:off x="1102336" y="3108725"/>
                <a:ext cx="610304" cy="610304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75352" y="3229211"/>
                <a:ext cx="4571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</a:rPr>
                  <a:t>02</a:t>
                </a:r>
              </a:p>
            </p:txBody>
          </p:sp>
        </p:grpSp>
      </p:grpSp>
      <p:grpSp>
        <p:nvGrpSpPr>
          <p:cNvPr id="13" name="Группа 17"/>
          <p:cNvGrpSpPr/>
          <p:nvPr/>
        </p:nvGrpSpPr>
        <p:grpSpPr>
          <a:xfrm>
            <a:off x="5169024" y="980728"/>
            <a:ext cx="1656184" cy="1808584"/>
            <a:chOff x="949936" y="1910445"/>
            <a:chExt cx="1656184" cy="1808584"/>
          </a:xfrm>
        </p:grpSpPr>
        <p:sp>
          <p:nvSpPr>
            <p:cNvPr id="19" name="Овал 18"/>
            <p:cNvSpPr/>
            <p:nvPr/>
          </p:nvSpPr>
          <p:spPr>
            <a:xfrm>
              <a:off x="949936" y="1910445"/>
              <a:ext cx="1656184" cy="165618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" name="Группа 19"/>
            <p:cNvGrpSpPr/>
            <p:nvPr/>
          </p:nvGrpSpPr>
          <p:grpSpPr>
            <a:xfrm>
              <a:off x="1102336" y="3108725"/>
              <a:ext cx="610304" cy="610304"/>
              <a:chOff x="1102336" y="3108725"/>
              <a:chExt cx="610304" cy="610304"/>
            </a:xfrm>
          </p:grpSpPr>
          <p:sp>
            <p:nvSpPr>
              <p:cNvPr id="21" name="Овал 20"/>
              <p:cNvSpPr/>
              <p:nvPr/>
            </p:nvSpPr>
            <p:spPr>
              <a:xfrm>
                <a:off x="1102336" y="3108725"/>
                <a:ext cx="610304" cy="610304"/>
              </a:xfrm>
              <a:prstGeom prst="ellipse">
                <a:avLst/>
              </a:prstGeom>
              <a:solidFill>
                <a:srgbClr val="2C72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175352" y="3229211"/>
                <a:ext cx="4571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</a:rPr>
                  <a:t>03</a:t>
                </a:r>
              </a:p>
            </p:txBody>
          </p:sp>
        </p:grpSp>
      </p:grpSp>
      <p:grpSp>
        <p:nvGrpSpPr>
          <p:cNvPr id="17" name="Группа 22"/>
          <p:cNvGrpSpPr/>
          <p:nvPr/>
        </p:nvGrpSpPr>
        <p:grpSpPr>
          <a:xfrm>
            <a:off x="7329264" y="836712"/>
            <a:ext cx="1656184" cy="1808584"/>
            <a:chOff x="3224808" y="1910445"/>
            <a:chExt cx="1656184" cy="1808584"/>
          </a:xfrm>
        </p:grpSpPr>
        <p:sp>
          <p:nvSpPr>
            <p:cNvPr id="24" name="Овал 23"/>
            <p:cNvSpPr/>
            <p:nvPr/>
          </p:nvSpPr>
          <p:spPr>
            <a:xfrm>
              <a:off x="3224808" y="1910445"/>
              <a:ext cx="1656184" cy="1656184"/>
            </a:xfrm>
            <a:prstGeom prst="ellipse">
              <a:avLst/>
            </a:prstGeom>
            <a:solidFill>
              <a:srgbClr val="2C72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8" name="Группа 24"/>
            <p:cNvGrpSpPr/>
            <p:nvPr/>
          </p:nvGrpSpPr>
          <p:grpSpPr>
            <a:xfrm>
              <a:off x="3224808" y="3108725"/>
              <a:ext cx="610304" cy="610304"/>
              <a:chOff x="1102336" y="3108725"/>
              <a:chExt cx="610304" cy="610304"/>
            </a:xfrm>
          </p:grpSpPr>
          <p:sp>
            <p:nvSpPr>
              <p:cNvPr id="26" name="Овал 25"/>
              <p:cNvSpPr/>
              <p:nvPr/>
            </p:nvSpPr>
            <p:spPr>
              <a:xfrm>
                <a:off x="1102336" y="3108725"/>
                <a:ext cx="610304" cy="610304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175352" y="3229211"/>
                <a:ext cx="4571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</a:rPr>
                  <a:t>04</a:t>
                </a:r>
              </a:p>
            </p:txBody>
          </p:sp>
        </p:grpSp>
      </p:grpSp>
      <p:sp>
        <p:nvSpPr>
          <p:cNvPr id="28" name="Объект 2"/>
          <p:cNvSpPr txBox="1">
            <a:spLocks/>
          </p:cNvSpPr>
          <p:nvPr/>
        </p:nvSpPr>
        <p:spPr>
          <a:xfrm>
            <a:off x="2709815" y="3717032"/>
            <a:ext cx="2191108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2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0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8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6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4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Wingdings" pitchFamily="2" charset="2"/>
              <a:buNone/>
            </a:pPr>
            <a:endParaRPr lang="ru-RU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2770268" y="2492897"/>
            <a:ext cx="223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yriad Pro" panose="020B0503030403020204" pitchFamily="34" charset="0"/>
              </a:rPr>
              <a:t>Результат проекта</a:t>
            </a: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5008404" y="3645024"/>
            <a:ext cx="2248852" cy="1944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2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0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8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6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4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ru-RU" sz="1400" b="1" dirty="0" smtClean="0">
              <a:solidFill>
                <a:srgbClr val="003399"/>
              </a:solidFill>
            </a:endParaRPr>
          </a:p>
          <a:p>
            <a:pPr marL="45720" indent="0">
              <a:buNone/>
            </a:pPr>
            <a:endParaRPr lang="ru-RU" sz="1400" b="1" dirty="0" smtClean="0">
              <a:solidFill>
                <a:srgbClr val="003399"/>
              </a:solidFill>
            </a:endParaRPr>
          </a:p>
          <a:p>
            <a:pPr marL="45720" indent="0">
              <a:buNone/>
            </a:pPr>
            <a:endParaRPr lang="ru-RU" sz="1400" b="1" dirty="0" smtClean="0">
              <a:solidFill>
                <a:srgbClr val="003399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20876" y="2708921"/>
            <a:ext cx="223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yriad Pro" panose="020B0503030403020204" pitchFamily="34" charset="0"/>
              </a:rPr>
              <a:t>Результат проекта</a:t>
            </a:r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7184582" y="3356992"/>
            <a:ext cx="2520945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2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0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8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6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4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lnSpc>
                <a:spcPct val="120000"/>
              </a:lnSpc>
              <a:buNone/>
            </a:pPr>
            <a:r>
              <a:rPr lang="ru-RU" sz="1400" b="1" dirty="0" smtClean="0">
                <a:solidFill>
                  <a:srgbClr val="003399"/>
                </a:solidFill>
              </a:rPr>
              <a:t>Проведено 3 семинара – практикума. Присутствовало на каждом по 70 педагогов.</a:t>
            </a:r>
          </a:p>
          <a:p>
            <a:pPr marL="45720" indent="0">
              <a:buNone/>
            </a:pPr>
            <a:endParaRPr lang="ru-RU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7225886" y="2708921"/>
            <a:ext cx="223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yriad Pro" panose="020B0503030403020204" pitchFamily="34" charset="0"/>
              </a:rPr>
              <a:t>Результат проекта</a:t>
            </a:r>
          </a:p>
        </p:txBody>
      </p:sp>
      <p:cxnSp>
        <p:nvCxnSpPr>
          <p:cNvPr id="2048" name="Прямая соединительная линия 2047"/>
          <p:cNvCxnSpPr/>
          <p:nvPr/>
        </p:nvCxnSpPr>
        <p:spPr>
          <a:xfrm>
            <a:off x="2360712" y="2749252"/>
            <a:ext cx="430718" cy="0"/>
          </a:xfrm>
          <a:prstGeom prst="line">
            <a:avLst/>
          </a:prstGeom>
          <a:ln w="25400">
            <a:solidFill>
              <a:srgbClr val="94949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695171" y="2729880"/>
            <a:ext cx="430718" cy="0"/>
          </a:xfrm>
          <a:prstGeom prst="line">
            <a:avLst/>
          </a:prstGeom>
          <a:ln w="25400">
            <a:solidFill>
              <a:srgbClr val="94949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969224" y="2737500"/>
            <a:ext cx="430718" cy="0"/>
          </a:xfrm>
          <a:prstGeom prst="line">
            <a:avLst/>
          </a:prstGeom>
          <a:ln w="25400">
            <a:solidFill>
              <a:srgbClr val="94949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D:\Work\Prodject\Презентация Ирина Брацун\01\Иконки\noun_586844_cc-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0552" y="2276872"/>
            <a:ext cx="742046" cy="92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Work\Prodject\Презентация Ирина Брацун\01\Иконки\05-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9064" y="1484784"/>
            <a:ext cx="954312" cy="119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Work\Prodject\Презентация Ирина Брацун\01\Иконки\06-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1312" y="1628800"/>
            <a:ext cx="703027" cy="70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2576736" y="3140968"/>
            <a:ext cx="23762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/>
            <a:r>
              <a:rPr lang="ru-RU" sz="1400" b="1" dirty="0" smtClean="0">
                <a:solidFill>
                  <a:srgbClr val="003399"/>
                </a:solidFill>
              </a:rPr>
              <a:t>Разработаны 3 методички по совершенствованию системы оценки качества образования детей с нарушениями слуха. </a:t>
            </a:r>
          </a:p>
          <a:p>
            <a:pPr marL="45720" indent="0">
              <a:buNone/>
            </a:pPr>
            <a:endParaRPr lang="ru-RU" b="1" dirty="0">
              <a:solidFill>
                <a:srgbClr val="003399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953000" y="3284985"/>
            <a:ext cx="2160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3399"/>
                </a:solidFill>
              </a:rPr>
              <a:t>Подготовлена обучающая команда (14 учителей, методистов, воспитателей) </a:t>
            </a:r>
            <a:endParaRPr lang="ru-RU" sz="1400" dirty="0"/>
          </a:p>
        </p:txBody>
      </p:sp>
      <p:sp>
        <p:nvSpPr>
          <p:cNvPr id="41" name="Номер слайда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44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3400" y="0"/>
            <a:ext cx="1230660" cy="1226386"/>
          </a:xfrm>
          <a:prstGeom prst="rect">
            <a:avLst/>
          </a:prstGeom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93360" y="5373216"/>
            <a:ext cx="1512168" cy="14847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4" name="Picture 2" descr="C:\Documents and Settings\iMac\Рабочий стол\Новая папка\ASV_811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92960" y="4293096"/>
            <a:ext cx="374441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" name="Picture 2" descr="H:\фотографии 2016\апрель 2016\28.04.2016 форум для родителей детей инвалидов\IMG_002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>
          <a:xfrm>
            <a:off x="2144688" y="4941168"/>
            <a:ext cx="3168352" cy="1916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122631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656" y="215786"/>
            <a:ext cx="6984776" cy="692934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ВНЕДРЕНИЕ РЕЗУЛЬТАТОВ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088904" y="1772816"/>
            <a:ext cx="5429592" cy="29523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 smtClean="0">
                <a:solidFill>
                  <a:srgbClr val="003399"/>
                </a:solidFill>
              </a:rPr>
              <a:t>16 руководителей ОО разрабатывают  программу управления качеством образования в инклюзивной школе</a:t>
            </a:r>
            <a:endParaRPr lang="ru-RU" sz="2800" b="1" dirty="0">
              <a:solidFill>
                <a:srgbClr val="003399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28864" y="2316562"/>
            <a:ext cx="72008" cy="24085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Documents and Settings\iMac\Рабочий стол\20.06.2017 семинар Управление качеством образования\IMG_7044.JPG"/>
          <p:cNvPicPr>
            <a:picLocks noChangeAspect="1" noChangeArrowheads="1"/>
          </p:cNvPicPr>
          <p:nvPr/>
        </p:nvPicPr>
        <p:blipFill>
          <a:blip r:embed="rId4" cstate="print">
            <a:lum bright="30000" contrast="40000"/>
          </a:blip>
          <a:srcRect/>
          <a:stretch>
            <a:fillRect/>
          </a:stretch>
        </p:blipFill>
        <p:spPr bwMode="auto">
          <a:xfrm>
            <a:off x="0" y="1988840"/>
            <a:ext cx="4088904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10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3400" y="0"/>
            <a:ext cx="1230660" cy="1226386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05800" y="5301208"/>
            <a:ext cx="1800200" cy="15567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0" name="Picture 2" descr="C:\Documents and Settings\iMac\Рабочий стол\ФОРУМ - 25.08.2017 года ШКОЛА СЛУХА\ASV_807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88904" y="4221088"/>
            <a:ext cx="4176464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29699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656" y="116632"/>
            <a:ext cx="7060866" cy="576302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ВНЕДРЕНИЕ РЕЗУЛЬТАТОВ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872880" y="2316562"/>
            <a:ext cx="5645616" cy="2408582"/>
          </a:xfrm>
        </p:spPr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Arial" pitchFamily="34" charset="0"/>
            </a:endParaRPr>
          </a:p>
          <a:p>
            <a:pPr marL="45720" indent="0">
              <a:buNone/>
            </a:pPr>
            <a:endParaRPr lang="ru-RU" sz="2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728864" y="2316562"/>
            <a:ext cx="72008" cy="24085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72880" y="2276873"/>
            <a:ext cx="55446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ru-RU" sz="2800" b="1" dirty="0" smtClean="0">
                <a:solidFill>
                  <a:srgbClr val="003399"/>
                </a:solidFill>
              </a:rPr>
              <a:t>Внедрены новые формы работы с родителями (законными представителями)  обучающихся с нарушениями слуха.</a:t>
            </a:r>
            <a:endParaRPr lang="ru-RU" sz="2800" b="1" dirty="0">
              <a:solidFill>
                <a:srgbClr val="003399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11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3400" y="0"/>
            <a:ext cx="1230660" cy="1226386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77336" y="5301208"/>
            <a:ext cx="1800200" cy="15567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Рисунок 5" descr="ASV_6539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556792"/>
            <a:ext cx="3600401" cy="239799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6" descr="обучение родителей2.jpg"/>
          <p:cNvPicPr>
            <a:picLocks noChangeAspect="1"/>
          </p:cNvPicPr>
          <p:nvPr/>
        </p:nvPicPr>
        <p:blipFill>
          <a:blip r:embed="rId8" cstate="print"/>
          <a:srcRect l="6062"/>
          <a:stretch>
            <a:fillRect/>
          </a:stretch>
        </p:blipFill>
        <p:spPr bwMode="auto">
          <a:xfrm>
            <a:off x="0" y="4337720"/>
            <a:ext cx="3846424" cy="252028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8" descr="занятие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72880" y="4437112"/>
            <a:ext cx="4032448" cy="2232248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29699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144688" y="2204864"/>
            <a:ext cx="2520280" cy="2408582"/>
          </a:xfrm>
        </p:spPr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Arial" pitchFamily="34" charset="0"/>
            </a:endParaRPr>
          </a:p>
          <a:p>
            <a:pPr marL="45720" indent="0">
              <a:buNone/>
            </a:pP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92960" y="1700808"/>
            <a:ext cx="48245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Arial Black" pitchFamily="34" charset="0"/>
              </a:rPr>
              <a:t>СПАСИБО ЗА ВНИМАНИЕ</a:t>
            </a:r>
            <a:endParaRPr lang="ru-RU" sz="5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11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5260" y="-243408"/>
            <a:ext cx="1950740" cy="1943965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0472" y="1412776"/>
            <a:ext cx="4392488" cy="4392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2" descr="C:\Documents and Settings\iMac\Рабочий стол\Новая папка (2)\ASV_11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80992" y="4077072"/>
            <a:ext cx="489654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29699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Documents and Settings\iMac\Рабочий стол\для презентации\95113-karta.gif"/>
          <p:cNvPicPr>
            <a:picLocks noChangeAspect="1" noChangeArrowheads="1"/>
          </p:cNvPicPr>
          <p:nvPr/>
        </p:nvPicPr>
        <p:blipFill>
          <a:blip r:embed="rId4" cstate="print">
            <a:lum bright="35000"/>
          </a:blip>
          <a:srcRect/>
          <a:stretch>
            <a:fillRect/>
          </a:stretch>
        </p:blipFill>
        <p:spPr bwMode="auto">
          <a:xfrm>
            <a:off x="2086317" y="476672"/>
            <a:ext cx="7819683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4728" y="1628800"/>
            <a:ext cx="7200800" cy="3672408"/>
          </a:xfrm>
        </p:spPr>
        <p:txBody>
          <a:bodyPr/>
          <a:lstStyle/>
          <a:p>
            <a:pPr marL="182563" indent="0"/>
            <a:r>
              <a:rPr lang="ru-RU" sz="1800" dirty="0" smtClean="0">
                <a:solidFill>
                  <a:srgbClr val="003399"/>
                </a:solidFill>
                <a:latin typeface="+mn-lt"/>
                <a:cs typeface="Arial" pitchFamily="34" charset="0"/>
              </a:rPr>
              <a:t>Министерство образования и науки Республики Хакасия </a:t>
            </a:r>
            <a:br>
              <a:rPr lang="ru-RU" sz="1800" dirty="0" smtClean="0">
                <a:solidFill>
                  <a:srgbClr val="003399"/>
                </a:solidFill>
                <a:latin typeface="+mn-lt"/>
                <a:cs typeface="Arial" pitchFamily="34" charset="0"/>
              </a:rPr>
            </a:br>
            <a:r>
              <a:rPr lang="ru-RU" sz="1800" dirty="0" smtClean="0">
                <a:solidFill>
                  <a:srgbClr val="003399"/>
                </a:solidFill>
                <a:latin typeface="+mn-lt"/>
                <a:cs typeface="Arial" pitchFamily="34" charset="0"/>
              </a:rPr>
              <a:t>г. Абакан.</a:t>
            </a:r>
            <a:r>
              <a:rPr lang="ru-RU" sz="1200" dirty="0" smtClean="0">
                <a:solidFill>
                  <a:srgbClr val="003399"/>
                </a:solidFill>
                <a:latin typeface="+mn-lt"/>
                <a:cs typeface="Arial" pitchFamily="34" charset="0"/>
              </a:rPr>
              <a:t/>
            </a:r>
            <a:br>
              <a:rPr lang="ru-RU" sz="1200" dirty="0" smtClean="0">
                <a:solidFill>
                  <a:srgbClr val="003399"/>
                </a:solidFill>
                <a:latin typeface="+mn-lt"/>
                <a:cs typeface="Arial" pitchFamily="34" charset="0"/>
              </a:rPr>
            </a:br>
            <a:r>
              <a:rPr lang="ru-RU" sz="2000" dirty="0" smtClean="0">
                <a:solidFill>
                  <a:srgbClr val="0033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ГБОУ  РХ  «Школа-интернат для детей с нарушениями слуха»</a:t>
            </a:r>
            <a:r>
              <a:rPr lang="ru-RU" sz="1400" dirty="0" smtClean="0">
                <a:solidFill>
                  <a:srgbClr val="003399"/>
                </a:solidFill>
                <a:latin typeface="+mn-lt"/>
                <a:ea typeface="Times New Roman" pitchFamily="18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003399"/>
                </a:solidFill>
                <a:latin typeface="+mn-lt"/>
                <a:ea typeface="Times New Roman" pitchFamily="18" charset="0"/>
                <a:cs typeface="Arial" pitchFamily="34" charset="0"/>
              </a:rPr>
            </a:br>
            <a:r>
              <a:rPr lang="ru-RU" sz="3600" dirty="0" smtClean="0">
                <a:solidFill>
                  <a:srgbClr val="CC330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ПОБЕДИТЕЛЬ</a:t>
            </a:r>
            <a:r>
              <a:rPr lang="ru-RU" sz="1400" dirty="0" smtClean="0">
                <a:solidFill>
                  <a:srgbClr val="003399"/>
                </a:solidFill>
                <a:latin typeface="+mn-lt"/>
                <a:ea typeface="Times New Roman" pitchFamily="18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003399"/>
                </a:solidFill>
                <a:latin typeface="+mn-lt"/>
                <a:ea typeface="Times New Roman" pitchFamily="18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33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конкурсного отбора  образовательных организаций, реализующих программы общего образования</a:t>
            </a:r>
            <a:br>
              <a:rPr lang="ru-RU" sz="1600" dirty="0" smtClean="0">
                <a:solidFill>
                  <a:srgbClr val="0033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33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3399"/>
                </a:solidFill>
                <a:latin typeface="Arial Black" pitchFamily="34" charset="0"/>
                <a:cs typeface="Arial" pitchFamily="34" charset="0"/>
              </a:rPr>
              <a:t>на 2016-2020 годы</a:t>
            </a:r>
            <a:r>
              <a:rPr lang="ru-RU" sz="1600" dirty="0" smtClean="0">
                <a:solidFill>
                  <a:srgbClr val="003399"/>
                </a:solidFill>
                <a:latin typeface="+mn-lt"/>
              </a:rPr>
              <a:t/>
            </a:r>
            <a:br>
              <a:rPr lang="ru-RU" sz="1600" dirty="0" smtClean="0">
                <a:solidFill>
                  <a:srgbClr val="003399"/>
                </a:solidFill>
                <a:latin typeface="+mn-lt"/>
              </a:rPr>
            </a:br>
            <a:r>
              <a:rPr lang="ru-RU" sz="3600" u="sng" dirty="0" smtClean="0">
                <a:solidFill>
                  <a:srgbClr val="CC3300"/>
                </a:solidFill>
                <a:latin typeface="Arial Black" pitchFamily="34" charset="0"/>
                <a:cs typeface="Arial" pitchFamily="34" charset="0"/>
              </a:rPr>
              <a:t>ГРАНТ  1  009  400 рублей</a:t>
            </a:r>
            <a:r>
              <a:rPr lang="ru-RU" sz="1400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</a:br>
            <a:endParaRPr lang="ru-RU" sz="1400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4648" y="3356992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7268" y="-243408"/>
            <a:ext cx="1878732" cy="184482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712640" y="3212976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0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C:\Documents and Settings\iMac\Мои документы\Подгот в Москву\Москва 2\портреты педагогов\Тыльченко ЛВ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8464" y="1412776"/>
            <a:ext cx="2232248" cy="31646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/>
          <p:cNvSpPr txBox="1"/>
          <p:nvPr/>
        </p:nvSpPr>
        <p:spPr>
          <a:xfrm rot="10800000" flipV="1">
            <a:off x="272480" y="4614192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Arial Black" pitchFamily="34" charset="0"/>
              </a:rPr>
              <a:t>Лариса Васильевна Тыльченко, </a:t>
            </a:r>
          </a:p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Arial Black" pitchFamily="34" charset="0"/>
              </a:rPr>
              <a:t>директор</a:t>
            </a:r>
            <a:endParaRPr lang="ru-RU" sz="1400" b="1" dirty="0">
              <a:solidFill>
                <a:srgbClr val="003399"/>
              </a:solidFill>
              <a:latin typeface="Arial Black" pitchFamily="34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1640632" y="0"/>
            <a:ext cx="6552728" cy="12687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lvl="0" indent="-182880" fontAlgn="base">
              <a:spcBef>
                <a:spcPct val="0"/>
              </a:spcBef>
              <a:spcAft>
                <a:spcPct val="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Calibri" pitchFamily="34" charset="0"/>
                <a:cs typeface="Times New Roman" pitchFamily="18" charset="0"/>
              </a:rPr>
              <a:t>Образование – важнейшее из земных благ, если оно наивысшего качества. В противном случае оно совершенно бесполезно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.                 Р. Киплинг. </a:t>
            </a:r>
            <a:r>
              <a:rPr lang="ru-RU" sz="2000" dirty="0" smtClean="0">
                <a:solidFill>
                  <a:srgbClr val="FF6600"/>
                </a:solidFill>
                <a:latin typeface="+mj-lt"/>
                <a:ea typeface="Calibri" pitchFamily="34" charset="0"/>
                <a:cs typeface="Times New Roman" pitchFamily="18" charset="0"/>
              </a:rPr>
              <a:t>                                               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10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61312" y="5301208"/>
            <a:ext cx="1800200" cy="15567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27218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656" y="260648"/>
            <a:ext cx="8049344" cy="720080"/>
          </a:xfrm>
        </p:spPr>
        <p:txBody>
          <a:bodyPr/>
          <a:lstStyle/>
          <a:p>
            <a:pPr algn="ctr"/>
            <a:r>
              <a:rPr lang="ru-RU" b="0" dirty="0" smtClean="0">
                <a:solidFill>
                  <a:schemeClr val="bg1"/>
                </a:solidFill>
              </a:rPr>
              <a:t>СУТЬ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24808" y="1412776"/>
            <a:ext cx="6336704" cy="4392488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1300" b="1" dirty="0" smtClean="0">
                <a:solidFill>
                  <a:srgbClr val="003399"/>
                </a:solidFill>
              </a:rPr>
              <a:t>Проект направлен на распространение программы управления качеством образования ГБОУ РХ «Школа-интернат для детей с нарушениями слуха» в образовательных организациях дошкольного, начального общего, основного общего, среднего общего инклюзивного образования Республики Хакасия, Красноярского края, Республики Тыва, в рамках сетевого взаимодействия через создание интернет – площадки.</a:t>
            </a:r>
          </a:p>
          <a:p>
            <a:pPr marL="45720" lvl="0" indent="0" algn="just">
              <a:buNone/>
            </a:pPr>
            <a:r>
              <a:rPr lang="ru-RU" sz="1300" b="1" dirty="0" smtClean="0">
                <a:solidFill>
                  <a:srgbClr val="003399"/>
                </a:solidFill>
              </a:rPr>
              <a:t>Создание методической сети для диссеминации лучших практик на уровне региона и за его пределами.</a:t>
            </a:r>
          </a:p>
          <a:p>
            <a:pPr marL="45720" indent="0" algn="just">
              <a:buNone/>
            </a:pPr>
            <a:r>
              <a:rPr lang="ru-RU" sz="1300" b="1" dirty="0" smtClean="0">
                <a:solidFill>
                  <a:srgbClr val="003399"/>
                </a:solidFill>
              </a:rPr>
              <a:t>Профессиональный  рост педагогов, осваивающих </a:t>
            </a:r>
            <a:r>
              <a:rPr lang="ru-RU" sz="1400" b="1" dirty="0" smtClean="0">
                <a:solidFill>
                  <a:srgbClr val="003399"/>
                </a:solidFill>
              </a:rPr>
              <a:t>межпредметные образовательные технологий.</a:t>
            </a:r>
            <a:endParaRPr lang="ru-RU" sz="1300" b="1" dirty="0" smtClean="0">
              <a:solidFill>
                <a:srgbClr val="003399"/>
              </a:solidFill>
            </a:endParaRPr>
          </a:p>
          <a:p>
            <a:pPr lvl="0" algn="just"/>
            <a:r>
              <a:rPr lang="ru-RU" sz="1300" b="1" dirty="0" smtClean="0">
                <a:solidFill>
                  <a:srgbClr val="003399"/>
                </a:solidFill>
              </a:rPr>
              <a:t>Информирование потенциальных получателей инновационного опыта (размещение  ссылок на интернет-площадку по теме «Внутришкольная система оценки качества образования»).</a:t>
            </a:r>
          </a:p>
          <a:p>
            <a:pPr lvl="0" algn="just"/>
            <a:r>
              <a:rPr lang="ru-RU" sz="1300" b="1" dirty="0" smtClean="0">
                <a:solidFill>
                  <a:srgbClr val="003399"/>
                </a:solidFill>
              </a:rPr>
              <a:t>Проведение вебинаров через интернет – площадку.</a:t>
            </a:r>
          </a:p>
          <a:p>
            <a:pPr lvl="0" algn="just"/>
            <a:r>
              <a:rPr lang="ru-RU" sz="1300" b="1" dirty="0" smtClean="0">
                <a:solidFill>
                  <a:srgbClr val="003399"/>
                </a:solidFill>
              </a:rPr>
              <a:t>Проведение очных мастер-классов, семинаров, практикумов по отработке навыков инновационной деятельности, распространение их видеозаписи в сети.</a:t>
            </a:r>
          </a:p>
          <a:p>
            <a:pPr marL="45720" indent="0" algn="just">
              <a:buNone/>
            </a:pPr>
            <a:endParaRPr lang="ru-RU" sz="13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584848" y="980728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Суть проекта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24808" y="2132856"/>
            <a:ext cx="72008" cy="24085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719"/>
              </a:solidFill>
            </a:endParaRPr>
          </a:p>
        </p:txBody>
      </p:sp>
      <p:grpSp>
        <p:nvGrpSpPr>
          <p:cNvPr id="19" name="Группа 18" hidden="1"/>
          <p:cNvGrpSpPr/>
          <p:nvPr/>
        </p:nvGrpSpPr>
        <p:grpSpPr>
          <a:xfrm>
            <a:off x="825798" y="2556852"/>
            <a:ext cx="1557658" cy="1557658"/>
            <a:chOff x="825798" y="2556852"/>
            <a:chExt cx="1557658" cy="1557658"/>
          </a:xfrm>
        </p:grpSpPr>
        <p:sp>
          <p:nvSpPr>
            <p:cNvPr id="5" name="Прямоугольник 4"/>
            <p:cNvSpPr/>
            <p:nvPr/>
          </p:nvSpPr>
          <p:spPr>
            <a:xfrm rot="18900000">
              <a:off x="825798" y="2556852"/>
              <a:ext cx="1557658" cy="1557658"/>
            </a:xfrm>
            <a:prstGeom prst="rect">
              <a:avLst/>
            </a:prstGeom>
            <a:solidFill>
              <a:srgbClr val="F44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 rot="18900000">
              <a:off x="927080" y="2657354"/>
              <a:ext cx="1355093" cy="1355093"/>
            </a:xfrm>
            <a:prstGeom prst="rect">
              <a:avLst/>
            </a:prstGeom>
            <a:solidFill>
              <a:srgbClr val="0EC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0" name="Picture 2" descr="D:\Work\Prodject\Презентация Ирина Брацун\01\Иконки\0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127" y="3011746"/>
              <a:ext cx="645000" cy="506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4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3400" y="0"/>
            <a:ext cx="1230660" cy="1226386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93360" y="5445224"/>
            <a:ext cx="1512168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3" descr="C:\Documents and Settings\iMac\Рабочий стол\Новая папка\ASV_792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8464" y="1556792"/>
            <a:ext cx="2952328" cy="1944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Documents and Settings\iMac\Рабочий стол\Новая папка\ASV_79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8464" y="3573016"/>
            <a:ext cx="3024336" cy="2150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73176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4648" y="260648"/>
            <a:ext cx="6120680" cy="72008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ЦЕЛИ И ЗАДАЧИ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19" name="Объект 2"/>
          <p:cNvSpPr>
            <a:spLocks noGrp="1"/>
          </p:cNvSpPr>
          <p:nvPr>
            <p:ph sz="quarter" idx="13"/>
          </p:nvPr>
        </p:nvSpPr>
        <p:spPr>
          <a:xfrm>
            <a:off x="200473" y="2132856"/>
            <a:ext cx="4536504" cy="3575832"/>
          </a:xfrm>
        </p:spPr>
        <p:txBody>
          <a:bodyPr>
            <a:noAutofit/>
          </a:bodyPr>
          <a:lstStyle/>
          <a:p>
            <a:pPr algn="just" fontAlgn="base"/>
            <a:r>
              <a:rPr lang="ru-RU" sz="1600" b="1" dirty="0" smtClean="0">
                <a:solidFill>
                  <a:srgbClr val="003399"/>
                </a:solidFill>
              </a:rPr>
              <a:t>Создать  внутришкольную систему оценки качества образования обучающихся с ограниченными возможностями здоровья (нарушения слуха).</a:t>
            </a:r>
          </a:p>
          <a:p>
            <a:pPr lvl="0" algn="just" fontAlgn="base"/>
            <a:r>
              <a:rPr lang="ru-RU" sz="1600" b="1" dirty="0" smtClean="0">
                <a:solidFill>
                  <a:srgbClr val="003399"/>
                </a:solidFill>
              </a:rPr>
              <a:t>Создать интернет – площадку для распространения программы управления качеством образования ГБОУ РХ «Школа-интернат для детей с нарушениями слуха» в образовательных организациях дошкольного, начального общего, основного общего, среднего общего инклюзивного образования Республики Хакасия, Красноярского края, Республики Тыва, в рамках сетевого взаимодействия.</a:t>
            </a:r>
            <a:endParaRPr lang="ru-RU" sz="1600" dirty="0" smtClean="0">
              <a:solidFill>
                <a:srgbClr val="003399"/>
              </a:solidFill>
            </a:endParaRPr>
          </a:p>
          <a:p>
            <a:pPr fontAlgn="base">
              <a:lnSpc>
                <a:spcPct val="170000"/>
              </a:lnSpc>
            </a:pPr>
            <a:endParaRPr lang="ru-RU" sz="1200" b="1" dirty="0" smtClean="0">
              <a:solidFill>
                <a:srgbClr val="003399"/>
              </a:solidFill>
            </a:endParaRPr>
          </a:p>
          <a:p>
            <a:pPr fontAlgn="base">
              <a:lnSpc>
                <a:spcPct val="170000"/>
              </a:lnSpc>
            </a:pPr>
            <a:endParaRPr lang="ru-RU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6403268" y="980729"/>
            <a:ext cx="2222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2C72C7"/>
                </a:solidFill>
                <a:latin typeface="Myriad Pro" panose="020B0503030403020204" pitchFamily="34" charset="0"/>
              </a:rPr>
              <a:t>Задачи</a:t>
            </a: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984812" y="1772816"/>
            <a:ext cx="4720716" cy="3935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2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0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8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6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4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fontAlgn="base"/>
            <a:r>
              <a:rPr lang="ru-RU" sz="1600" b="1" dirty="0" smtClean="0">
                <a:solidFill>
                  <a:srgbClr val="003399"/>
                </a:solidFill>
              </a:rPr>
              <a:t>Инициировать создание сети образовательных организаций, заинтересованных в проблематике оценки качества образования детей с ограниченными возможностями здоровья, как единое информационное, интеллектуальное и методическое пространство. которое позволит не только распространить собственный опыт через интернет - площадку, но и познакомиться с опытом коллег. </a:t>
            </a:r>
          </a:p>
          <a:p>
            <a:pPr lvl="0" algn="just" fontAlgn="base"/>
            <a:r>
              <a:rPr lang="ru-RU" sz="1600" b="1" dirty="0" smtClean="0">
                <a:solidFill>
                  <a:srgbClr val="003399"/>
                </a:solidFill>
              </a:rPr>
              <a:t>Добиться позитивной динамики образовательных результатов обучающихся с ОВЗ (с нарушениями слуха), прежде всего личностных и предметных.</a:t>
            </a:r>
          </a:p>
          <a:p>
            <a:pPr algn="just" fontAlgn="base">
              <a:lnSpc>
                <a:spcPct val="170000"/>
              </a:lnSpc>
              <a:buNone/>
            </a:pPr>
            <a:r>
              <a:rPr lang="ru-RU" sz="1600" b="1" dirty="0" smtClean="0">
                <a:solidFill>
                  <a:srgbClr val="003399"/>
                </a:solidFill>
              </a:rPr>
              <a:t> </a:t>
            </a:r>
            <a:endParaRPr lang="ru-RU" sz="1600" b="1" dirty="0">
              <a:solidFill>
                <a:srgbClr val="00339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32720" y="1340769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Myriad Pro" panose="020B0503030403020204" pitchFamily="34" charset="0"/>
              </a:rPr>
              <a:t>Цели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8584" y="1124744"/>
            <a:ext cx="1392843" cy="10801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0992" y="620688"/>
            <a:ext cx="1392842" cy="1152128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61312" y="5301208"/>
            <a:ext cx="1800200" cy="15567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3400" y="0"/>
            <a:ext cx="1230660" cy="122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7860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696" y="260648"/>
            <a:ext cx="5904656" cy="72008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ЦЕЛЕВАЯ АУДИТОРИЯ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64968" y="1124744"/>
            <a:ext cx="5040560" cy="432048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1600" b="1" dirty="0" smtClean="0">
                <a:solidFill>
                  <a:srgbClr val="003399"/>
                </a:solidFill>
              </a:rPr>
              <a:t>1.Партнеры школы – интерната, обеспечивающие продвижение  проекта.</a:t>
            </a:r>
          </a:p>
          <a:p>
            <a:pPr marL="45720" indent="0">
              <a:buNone/>
            </a:pPr>
            <a:r>
              <a:rPr lang="ru-RU" sz="1600" b="1" dirty="0" smtClean="0">
                <a:solidFill>
                  <a:srgbClr val="003399"/>
                </a:solidFill>
              </a:rPr>
              <a:t>-ФГБОУ  ВО «ХГУ им. Н.Ф. Катанова».</a:t>
            </a:r>
          </a:p>
          <a:p>
            <a:pPr marL="45720" indent="0">
              <a:buNone/>
            </a:pPr>
            <a:r>
              <a:rPr lang="ru-RU" sz="1600" b="1" dirty="0" smtClean="0">
                <a:solidFill>
                  <a:srgbClr val="003399"/>
                </a:solidFill>
              </a:rPr>
              <a:t>-ГАОУ РХ ДПО «Хакасский институт развития образования и повышения квалификации».</a:t>
            </a:r>
          </a:p>
          <a:p>
            <a:pPr marL="45720" indent="0">
              <a:buNone/>
            </a:pPr>
            <a:r>
              <a:rPr lang="ru-RU" sz="1600" b="1" dirty="0" smtClean="0">
                <a:solidFill>
                  <a:srgbClr val="003399"/>
                </a:solidFill>
                <a:cs typeface="Arial" pitchFamily="34" charset="0"/>
              </a:rPr>
              <a:t>2 . Партнеры, которые помогают в реализации проекта на региональном уровне.</a:t>
            </a:r>
          </a:p>
          <a:p>
            <a:pPr marL="45720" indent="0">
              <a:buNone/>
            </a:pPr>
            <a:r>
              <a:rPr lang="ru-RU" sz="1600" b="1" dirty="0" smtClean="0">
                <a:solidFill>
                  <a:srgbClr val="003399"/>
                </a:solidFill>
                <a:cs typeface="Arial" pitchFamily="34" charset="0"/>
              </a:rPr>
              <a:t>Целевая группа по осуществлению и распространению результатов инициативного инновационного проекта – 23 образовательных организации (инновационное поле проекта).  </a:t>
            </a:r>
          </a:p>
          <a:p>
            <a:pPr marL="45720" lvl="0" indent="0">
              <a:buNone/>
            </a:pPr>
            <a:r>
              <a:rPr lang="ru-RU" sz="1600" b="1" dirty="0" smtClean="0">
                <a:solidFill>
                  <a:srgbClr val="003399"/>
                </a:solidFill>
                <a:cs typeface="Arial" pitchFamily="34" charset="0"/>
              </a:rPr>
              <a:t>3.Целевая группа по осуществлению и распространению результатов инновационного проекта: ОО РХ,  </a:t>
            </a:r>
            <a:r>
              <a:rPr lang="ru-RU" sz="1600" b="1" dirty="0" smtClean="0">
                <a:solidFill>
                  <a:srgbClr val="003399"/>
                </a:solidFill>
              </a:rPr>
              <a:t>СОШ № 3», г. Кызыл, Республика Тыва, СОШ № 4», г. Кызыл, Республика Тыва,  ОО Красноярского края: г. Минусинск, п. Березовка. </a:t>
            </a:r>
          </a:p>
          <a:p>
            <a:pPr marL="45720" indent="0">
              <a:buNone/>
            </a:pPr>
            <a:endParaRPr lang="ru-RU" sz="1400" b="1" dirty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20952" y="2060848"/>
            <a:ext cx="72008" cy="24085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719"/>
              </a:solidFill>
            </a:endParaRPr>
          </a:p>
        </p:txBody>
      </p:sp>
      <p:pic>
        <p:nvPicPr>
          <p:cNvPr id="10" name="Picture 2" descr="C:\Documents and Settings\iMac\Мои документы\Подгот в Москву\Москва 2\портреты педагогов\IMG_13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464" y="1844824"/>
            <a:ext cx="432048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61312" y="5301208"/>
            <a:ext cx="1800200" cy="15567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3400" y="0"/>
            <a:ext cx="1230660" cy="122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7022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0632" y="260648"/>
            <a:ext cx="8237408" cy="72008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ОЖИДАЕМЫЕ РЕЗУЛЬТАТЫ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92960" y="1412776"/>
            <a:ext cx="5184576" cy="3888432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rgbClr val="003399"/>
              </a:solidFill>
            </a:endParaRPr>
          </a:p>
          <a:p>
            <a:r>
              <a:rPr lang="ru-RU" sz="2000" b="1" dirty="0" smtClean="0">
                <a:solidFill>
                  <a:srgbClr val="003399"/>
                </a:solidFill>
              </a:rPr>
              <a:t>Создать интернет – площадку для распространения  опыта ГБОУ РХ «Школа-интернат для детей с нарушениями слуха»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3399"/>
                </a:solidFill>
              </a:rPr>
              <a:t>   по управлению качеством образования в школе.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3399"/>
                </a:solidFill>
              </a:rPr>
              <a:t>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5008" y="1052737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yriad Pro" panose="020B0503030403020204" pitchFamily="34" charset="0"/>
              </a:rPr>
              <a:t>Ожидаемые результаты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304928" y="1124744"/>
            <a:ext cx="829423" cy="936104"/>
            <a:chOff x="4808984" y="1988840"/>
            <a:chExt cx="829423" cy="936104"/>
          </a:xfrm>
          <a:solidFill>
            <a:srgbClr val="C00000"/>
          </a:solidFill>
        </p:grpSpPr>
        <p:sp>
          <p:nvSpPr>
            <p:cNvPr id="4" name="Прямоугольник 3"/>
            <p:cNvSpPr/>
            <p:nvPr/>
          </p:nvSpPr>
          <p:spPr>
            <a:xfrm>
              <a:off x="4808984" y="1988840"/>
              <a:ext cx="45719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0719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854703" y="1988840"/>
              <a:ext cx="783704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0719"/>
                </a:solidFill>
              </a:endParaRPr>
            </a:p>
          </p:txBody>
        </p:sp>
      </p:grpSp>
      <p:pic>
        <p:nvPicPr>
          <p:cNvPr id="12" name="Picture 2" descr="C:\Documents and Settings\iMac\Рабочий стол\фотографии на банер 1,2 вид\школьная жизнь\диагности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28464" y="5157192"/>
            <a:ext cx="2232248" cy="17008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2" descr="C:\Documents and Settings\iMac\Мои документы\Мои рисунки\фото выступлений\ASV_229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360712" y="5013175"/>
            <a:ext cx="2597411" cy="18448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Рисунок 9" descr="4 185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5157192"/>
            <a:ext cx="2592288" cy="17008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17296" y="5157192"/>
            <a:ext cx="2288704" cy="17008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3400" y="0"/>
            <a:ext cx="1230660" cy="1226386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8464" y="3284984"/>
            <a:ext cx="390398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0472" y="1340768"/>
            <a:ext cx="374441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04237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4648" y="260648"/>
            <a:ext cx="6912768" cy="72008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ОЖИДАЕМЫЕ РЕЗУЛЬТАТЫ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92960" y="1628800"/>
            <a:ext cx="5184576" cy="36724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3399"/>
                </a:solidFill>
              </a:rPr>
              <a:t>Получить опыт оценки качества начального общего образования обучающихся с ОВЗ на уровне образовательной организации, успешно участвовать в инновационных проектах, сотрудничать  с общеобразовательными организациями, в том числе с другими регионами,  так и с отдельными научными сотрудниками Республики Хакасия. </a:t>
            </a:r>
          </a:p>
          <a:p>
            <a:endParaRPr lang="ru-RU" sz="2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025008" y="1052737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yriad Pro" panose="020B0503030403020204" pitchFamily="34" charset="0"/>
              </a:rPr>
              <a:t>Ожидаемые результаты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304928" y="1124744"/>
            <a:ext cx="829423" cy="936104"/>
            <a:chOff x="4808984" y="1988840"/>
            <a:chExt cx="829423" cy="936104"/>
          </a:xfrm>
          <a:solidFill>
            <a:srgbClr val="C00000"/>
          </a:solidFill>
        </p:grpSpPr>
        <p:sp>
          <p:nvSpPr>
            <p:cNvPr id="4" name="Прямоугольник 3"/>
            <p:cNvSpPr/>
            <p:nvPr/>
          </p:nvSpPr>
          <p:spPr>
            <a:xfrm>
              <a:off x="4808984" y="1988840"/>
              <a:ext cx="45719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0719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854703" y="1988840"/>
              <a:ext cx="783704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0719"/>
                </a:solidFill>
              </a:endParaRPr>
            </a:p>
          </p:txBody>
        </p:sp>
      </p:grpSp>
      <p:pic>
        <p:nvPicPr>
          <p:cNvPr id="10" name="Picture 2" descr="C:\Documents and Settings\iMac\Рабочий стол\20.06.2017 семинар Управление качеством образования\IMG_6953.JPG"/>
          <p:cNvPicPr>
            <a:picLocks noChangeAspect="1" noChangeArrowheads="1"/>
          </p:cNvPicPr>
          <p:nvPr/>
        </p:nvPicPr>
        <p:blipFill>
          <a:blip r:embed="rId4" cstate="print">
            <a:lum bright="10000" contrast="-10000"/>
          </a:blip>
          <a:srcRect/>
          <a:stretch>
            <a:fillRect/>
          </a:stretch>
        </p:blipFill>
        <p:spPr bwMode="auto">
          <a:xfrm>
            <a:off x="200472" y="1916832"/>
            <a:ext cx="389347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3" descr="24.01.2014 03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73080" y="4941168"/>
            <a:ext cx="2736304" cy="19168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5" descr="C:\Documents and Settings\iMac\Мои документы\Мои рисунки\фотографии школы\23.01.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008784" y="4869160"/>
            <a:ext cx="2915323" cy="19888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2" descr="H:\фото\фотографии 2014\февраль 2014\10.02.2014 фотографии разные\14.02.11 0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200472" y="4937787"/>
            <a:ext cx="2880320" cy="19202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3584848" y="6165304"/>
            <a:ext cx="1981200" cy="365125"/>
          </a:xfrm>
        </p:spPr>
        <p:txBody>
          <a:bodyPr/>
          <a:lstStyle/>
          <a:p>
            <a:fld id="{807435AA-B791-4441-815B-664DD622A5C7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17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3400" y="0"/>
            <a:ext cx="1230660" cy="1226386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05800" y="5301208"/>
            <a:ext cx="1800200" cy="15567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04237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664" y="260648"/>
            <a:ext cx="7949376" cy="72008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ОЖИДАЕМЫЕ РЕЗУЛЬТАТЫ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92960" y="1412776"/>
            <a:ext cx="5184576" cy="3888432"/>
          </a:xfrm>
        </p:spPr>
        <p:txBody>
          <a:bodyPr>
            <a:normAutofit lnSpcReduction="10000"/>
          </a:bodyPr>
          <a:lstStyle/>
          <a:p>
            <a:endParaRPr lang="ru-RU" sz="2000" b="1" dirty="0" smtClean="0">
              <a:solidFill>
                <a:srgbClr val="003399"/>
              </a:solidFill>
            </a:endParaRPr>
          </a:p>
          <a:p>
            <a:r>
              <a:rPr lang="ru-RU" sz="2000" b="1" dirty="0" smtClean="0">
                <a:solidFill>
                  <a:srgbClr val="003399"/>
                </a:solidFill>
              </a:rPr>
              <a:t>Объединиться с ОО, реализующими инновационные программы для отработки новых технологий и содержания обучения и воспитания, через конкурсную поддержку школьных инициатив и сетевых проектов.</a:t>
            </a:r>
          </a:p>
          <a:p>
            <a:pPr lvl="0"/>
            <a:r>
              <a:rPr lang="ru-RU" sz="2000" b="1" dirty="0" smtClean="0">
                <a:solidFill>
                  <a:srgbClr val="003399"/>
                </a:solidFill>
              </a:rPr>
              <a:t>Добиться позитивной динамики образовательных результатов обучающихся с ОВЗ (с нарушениями слуха), прежде всего личностных и предметных.</a:t>
            </a:r>
          </a:p>
          <a:p>
            <a:endParaRPr lang="ru-RU" sz="2000" b="1" dirty="0" smtClean="0">
              <a:solidFill>
                <a:srgbClr val="003399"/>
              </a:solidFill>
            </a:endParaRPr>
          </a:p>
          <a:p>
            <a:endParaRPr lang="ru-RU" sz="2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025008" y="1052737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yriad Pro" panose="020B0503030403020204" pitchFamily="34" charset="0"/>
              </a:rPr>
              <a:t>Ожидаемые результаты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304928" y="1124744"/>
            <a:ext cx="829423" cy="936104"/>
            <a:chOff x="4808984" y="1988840"/>
            <a:chExt cx="829423" cy="936104"/>
          </a:xfrm>
          <a:solidFill>
            <a:srgbClr val="C00000"/>
          </a:solidFill>
        </p:grpSpPr>
        <p:sp>
          <p:nvSpPr>
            <p:cNvPr id="4" name="Прямоугольник 3"/>
            <p:cNvSpPr/>
            <p:nvPr/>
          </p:nvSpPr>
          <p:spPr>
            <a:xfrm>
              <a:off x="4808984" y="1988840"/>
              <a:ext cx="45719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0719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854703" y="1988840"/>
              <a:ext cx="783704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0719"/>
                </a:solidFill>
              </a:endParaRPr>
            </a:p>
          </p:txBody>
        </p:sp>
      </p:grpSp>
      <p:pic>
        <p:nvPicPr>
          <p:cNvPr id="11" name="Picture 2" descr="C:\Documents and Settings\iMac\Рабочий стол\20.06.2017 семинар Управление качеством образования\IMG_7043.JPG"/>
          <p:cNvPicPr>
            <a:picLocks noChangeAspect="1" noChangeArrowheads="1"/>
          </p:cNvPicPr>
          <p:nvPr/>
        </p:nvPicPr>
        <p:blipFill>
          <a:blip r:embed="rId4" cstate="print">
            <a:lum bright="20000" contrast="30000"/>
          </a:blip>
          <a:srcRect/>
          <a:stretch>
            <a:fillRect/>
          </a:stretch>
        </p:blipFill>
        <p:spPr bwMode="auto">
          <a:xfrm>
            <a:off x="0" y="1628800"/>
            <a:ext cx="4248471" cy="2836911"/>
          </a:xfrm>
          <a:prstGeom prst="rect">
            <a:avLst/>
          </a:prstGeom>
          <a:noFill/>
        </p:spPr>
      </p:pic>
      <p:pic>
        <p:nvPicPr>
          <p:cNvPr id="10" name="Picture 6" descr="C:\Documents and Settings\iMac\Мои документы\Мои рисунки\для юбилея\коллектив\IMG_08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529064" y="4869160"/>
            <a:ext cx="2736304" cy="19888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4" descr="C:\Documents and Settings\iMac\Мои документы\Мои рисунки\фотографии школы\IMG_07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2864768" y="4941168"/>
            <a:ext cx="2736304" cy="19168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C:\Documents and Settings\iMac\Мои документы\Мои рисунки\Лущенков Данил\1 сентября 2014 5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200472" y="4941168"/>
            <a:ext cx="2844866" cy="19168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17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7416" y="0"/>
            <a:ext cx="1086644" cy="1124744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65368" y="5417840"/>
            <a:ext cx="1640632" cy="14401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04237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656" y="260648"/>
            <a:ext cx="6912768" cy="72008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ОЖИДАЕМЫЕ РЕЗУЛЬТАТЫ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92960" y="1700808"/>
            <a:ext cx="5184576" cy="36004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3399"/>
                </a:solidFill>
              </a:rPr>
              <a:t>Сформировать организационно – методическую базу инновационной деятельности </a:t>
            </a:r>
          </a:p>
          <a:p>
            <a:r>
              <a:rPr lang="ru-RU" sz="2000" b="1" dirty="0" smtClean="0">
                <a:solidFill>
                  <a:srgbClr val="003399"/>
                </a:solidFill>
              </a:rPr>
              <a:t>Получить  позитивную динамику образовательной деятельности достижений обучающихся с нарушениями слуха на всех уровнях образования</a:t>
            </a:r>
          </a:p>
          <a:p>
            <a:r>
              <a:rPr lang="ru-RU" sz="2000" b="1" dirty="0" smtClean="0">
                <a:solidFill>
                  <a:srgbClr val="003399"/>
                </a:solidFill>
              </a:rPr>
              <a:t>Внедрить в практику новые эффективные формы работы с родителями детей с ОВЗ</a:t>
            </a:r>
          </a:p>
          <a:p>
            <a:endParaRPr lang="ru-RU" sz="2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025008" y="1052737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yriad Pro" panose="020B0503030403020204" pitchFamily="34" charset="0"/>
              </a:rPr>
              <a:t>Ожидаемые результаты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304928" y="1124744"/>
            <a:ext cx="829423" cy="936104"/>
            <a:chOff x="4808984" y="1988840"/>
            <a:chExt cx="829423" cy="936104"/>
          </a:xfrm>
          <a:solidFill>
            <a:srgbClr val="C00000"/>
          </a:solidFill>
        </p:grpSpPr>
        <p:sp>
          <p:nvSpPr>
            <p:cNvPr id="4" name="Прямоугольник 3"/>
            <p:cNvSpPr/>
            <p:nvPr/>
          </p:nvSpPr>
          <p:spPr>
            <a:xfrm>
              <a:off x="4808984" y="1988840"/>
              <a:ext cx="45719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0719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854703" y="1988840"/>
              <a:ext cx="783704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0719"/>
                </a:solidFill>
              </a:endParaRPr>
            </a:p>
          </p:txBody>
        </p:sp>
      </p:grpSp>
      <p:pic>
        <p:nvPicPr>
          <p:cNvPr id="11" name="Picture 2" descr="C:\Documents and Settings\iMac\Мои документы\Подгот в Москву\Москва 2\портреты педагогов\площадка  СУВАГ июнь 2012 3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472" y="1556792"/>
            <a:ext cx="3816423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iMac\Рабочий стол\Чертыков\Поделки в Новосибирск 2010 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5791200" y="-3733800"/>
            <a:ext cx="1800000" cy="1200000"/>
          </a:xfrm>
          <a:prstGeom prst="rect">
            <a:avLst/>
          </a:prstGeom>
          <a:noFill/>
        </p:spPr>
      </p:pic>
      <p:pic>
        <p:nvPicPr>
          <p:cNvPr id="1028" name="Picture 4" descr="C:\Documents and Settings\iMac\Рабочий стол\Чертыков\Поделки в Новосибирск 2010 0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5791200" y="-3733800"/>
            <a:ext cx="2880000" cy="1920000"/>
          </a:xfrm>
          <a:prstGeom prst="rect">
            <a:avLst/>
          </a:prstGeom>
          <a:noFill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15" name="Picture 2" descr="H:\IMG_08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4953000" y="4941168"/>
            <a:ext cx="2736304" cy="19168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3" descr="C:\Documents and Settings\iMac\Рабочий стол\для презентации\герб РХ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"/>
            <a:ext cx="1496616" cy="14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3400" y="0"/>
            <a:ext cx="1230660" cy="1226386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05328" y="5301208"/>
            <a:ext cx="1800200" cy="15567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Picture 2" descr="E:\01.09.2017г\ASV_8451.JPG"/>
          <p:cNvPicPr>
            <a:picLocks noChangeAspect="1" noChangeArrowheads="1"/>
          </p:cNvPicPr>
          <p:nvPr/>
        </p:nvPicPr>
        <p:blipFill>
          <a:blip r:embed="rId11" cstate="print"/>
          <a:srcRect b="22570"/>
          <a:stretch>
            <a:fillRect/>
          </a:stretch>
        </p:blipFill>
        <p:spPr bwMode="auto">
          <a:xfrm>
            <a:off x="0" y="4049688"/>
            <a:ext cx="480898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0423796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2132</TotalTime>
  <Words>896</Words>
  <Application>Microsoft Office PowerPoint</Application>
  <PresentationFormat>Лист A4 (210x297 мм)</PresentationFormat>
  <Paragraphs>123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Министерство образования и науки Российской Федерации Министерство образования и науки Республики Хакасия ИННОВАЦИОННЫЙ ПРОЕКТ «Система управления качеством образования в школе» </vt:lpstr>
      <vt:lpstr>Министерство образования и науки Республики Хакасия  г. Абакан. ГБОУ  РХ  «Школа-интернат для детей с нарушениями слуха» ПОБЕДИТЕЛЬ конкурсного отбора  образовательных организаций, реализующих программы общего образования  на 2016-2020 годы ГРАНТ  1  009  400 рублей </vt:lpstr>
      <vt:lpstr>СУТЬ ПРОЕКТА</vt:lpstr>
      <vt:lpstr>ЦЕЛИ И ЗАДАЧИ ПРОЕКТА</vt:lpstr>
      <vt:lpstr>ЦЕЛЕВАЯ АУДИТОРИЯ ПРОЕКТА</vt:lpstr>
      <vt:lpstr>ОЖИДАЕМЫЕ РЕЗУЛЬТАТЫ ПРОЕКТА</vt:lpstr>
      <vt:lpstr>ОЖИДАЕМЫЕ РЕЗУЛЬТАТЫ ПРОЕКТА</vt:lpstr>
      <vt:lpstr>ОЖИДАЕМЫЕ РЕЗУЛЬТАТЫ ПРОЕКТА</vt:lpstr>
      <vt:lpstr>ОЖИДАЕМЫЕ РЕЗУЛЬТАТЫ ПРОЕКТА</vt:lpstr>
      <vt:lpstr>ТЕКУЩИЕ РЕЗУЛЬТАТЫ ПРОЕКТА</vt:lpstr>
      <vt:lpstr>ТЕКУЩИЕ РЕЗУЛЬТАТЫ ПРОЕКТА</vt:lpstr>
      <vt:lpstr>ВНЕДРЕНИЕ РЕЗУЛЬТАТОВ ПРОЕКТА</vt:lpstr>
      <vt:lpstr>ВНЕДРЕНИЕ РЕЗУЛЬТАТОВ ПРОЕКТА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Yulia</dc:creator>
  <cp:lastModifiedBy>Apple</cp:lastModifiedBy>
  <cp:revision>190</cp:revision>
  <dcterms:created xsi:type="dcterms:W3CDTF">2016-10-25T07:20:22Z</dcterms:created>
  <dcterms:modified xsi:type="dcterms:W3CDTF">2017-09-04T05:03:35Z</dcterms:modified>
</cp:coreProperties>
</file>