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  <p:sldId id="292" r:id="rId3"/>
    <p:sldId id="293" r:id="rId4"/>
    <p:sldId id="295" r:id="rId5"/>
    <p:sldId id="296" r:id="rId6"/>
    <p:sldId id="297" r:id="rId7"/>
    <p:sldId id="298" r:id="rId8"/>
    <p:sldId id="300" r:id="rId9"/>
    <p:sldId id="301" r:id="rId10"/>
    <p:sldId id="302" r:id="rId11"/>
    <p:sldId id="303" r:id="rId12"/>
    <p:sldId id="317" r:id="rId13"/>
    <p:sldId id="305" r:id="rId14"/>
    <p:sldId id="304" r:id="rId15"/>
    <p:sldId id="320" r:id="rId16"/>
    <p:sldId id="262" r:id="rId17"/>
    <p:sldId id="265" r:id="rId18"/>
    <p:sldId id="264" r:id="rId19"/>
    <p:sldId id="271" r:id="rId20"/>
    <p:sldId id="272" r:id="rId21"/>
    <p:sldId id="273" r:id="rId22"/>
    <p:sldId id="277" r:id="rId23"/>
    <p:sldId id="278" r:id="rId24"/>
    <p:sldId id="279" r:id="rId25"/>
    <p:sldId id="280" r:id="rId26"/>
    <p:sldId id="281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268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F653C7-E081-4C24-9726-70A9D278F8A4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348D6D-13A8-480F-8868-6B3990BA9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fipi.ru/ege-i-gve-11/itogovoe-sochineni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81000" y="2132857"/>
            <a:ext cx="8458200" cy="201622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ПОДГОТОВКА ОБУЧАЮЩИХСЯ С НАРУШЕНИЯМИ СЛУХА </a:t>
            </a:r>
            <a:br>
              <a:rPr lang="ru-RU" dirty="0" smtClean="0"/>
            </a:br>
            <a:r>
              <a:rPr lang="ru-RU" dirty="0" smtClean="0"/>
              <a:t>К ГИА ПО РУССКОМУ ЯЗЫКУ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60648"/>
            <a:ext cx="8458200" cy="648072"/>
          </a:xfrm>
        </p:spPr>
        <p:txBody>
          <a:bodyPr>
            <a:normAutofit fontScale="92500"/>
          </a:bodyPr>
          <a:lstStyle/>
          <a:p>
            <a:pPr algn="ctr"/>
            <a:r>
              <a:rPr lang="ru-RU" dirty="0" smtClean="0"/>
              <a:t>ГБОУ РХ «Школа-интернат для детей с нарушениями слуха»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995936" y="5589240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Учитель русского языка и литературы</a:t>
            </a:r>
          </a:p>
          <a:p>
            <a:pPr algn="r"/>
            <a:r>
              <a:rPr lang="ru-RU" dirty="0" smtClean="0"/>
              <a:t>Ладынина Е.Г.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на рабочем столе участников находятся: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71546"/>
            <a:ext cx="8812088" cy="5453798"/>
          </a:xfrm>
        </p:spPr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ru-RU" dirty="0" smtClean="0"/>
              <a:t> </a:t>
            </a:r>
            <a:endParaRPr lang="ru-RU" sz="1600" dirty="0" smtClean="0"/>
          </a:p>
          <a:p>
            <a:r>
              <a:rPr lang="ru-RU" dirty="0" smtClean="0"/>
              <a:t>ручка  (гелиевая или  капиллярная с чернилами чёрного цвета);</a:t>
            </a:r>
            <a:endParaRPr lang="ru-RU" sz="1800" dirty="0" smtClean="0"/>
          </a:p>
          <a:p>
            <a:r>
              <a:rPr lang="ru-RU" dirty="0" smtClean="0"/>
              <a:t>документ, удостоверяющий личность;</a:t>
            </a:r>
            <a:endParaRPr lang="ru-RU" sz="1800" dirty="0" smtClean="0"/>
          </a:p>
          <a:p>
            <a:r>
              <a:rPr lang="ru-RU" dirty="0" smtClean="0"/>
              <a:t>лекарства и питание (при необходимости);</a:t>
            </a:r>
            <a:endParaRPr lang="ru-RU" sz="1800" dirty="0" smtClean="0"/>
          </a:p>
          <a:p>
            <a:r>
              <a:rPr lang="ru-RU" dirty="0" smtClean="0"/>
              <a:t>орфографический и толковый словари, выданные комиссией;</a:t>
            </a:r>
            <a:endParaRPr lang="ru-RU" sz="1800" dirty="0" smtClean="0"/>
          </a:p>
          <a:p>
            <a:r>
              <a:rPr lang="ru-RU" dirty="0" smtClean="0"/>
              <a:t>инструкция для участников итогового сочинения (изложения);</a:t>
            </a:r>
            <a:endParaRPr lang="ru-RU" sz="1800" dirty="0" smtClean="0"/>
          </a:p>
          <a:p>
            <a:r>
              <a:rPr lang="ru-RU" dirty="0" smtClean="0"/>
              <a:t>черновики;</a:t>
            </a:r>
            <a:endParaRPr lang="ru-RU" sz="1800" dirty="0" smtClean="0"/>
          </a:p>
          <a:p>
            <a:r>
              <a:rPr lang="ru-RU" dirty="0" smtClean="0"/>
              <a:t>специальные технические средства (для участников с ОВЗ, детей-инвалидов, инвалидов).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14380"/>
          </a:xfrm>
        </p:spPr>
        <p:txBody>
          <a:bodyPr/>
          <a:lstStyle/>
          <a:p>
            <a:pPr algn="ctr"/>
            <a:r>
              <a:rPr lang="ru-RU" sz="2800" dirty="0" smtClean="0"/>
              <a:t>Участникам запрещено: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991600" cy="5715016"/>
          </a:xfrm>
        </p:spPr>
        <p:txBody>
          <a:bodyPr>
            <a:normAutofit/>
          </a:bodyPr>
          <a:lstStyle/>
          <a:p>
            <a:pPr marL="342900" lvl="1" indent="-342900">
              <a:buFont typeface="Wingdings 2"/>
              <a:buChar char=""/>
            </a:pPr>
            <a:r>
              <a:rPr lang="ru-RU" dirty="0" smtClean="0"/>
              <a:t>иметь при себе средства связи, фото, аудио и видеоаппаратуру, справочные материалы, письменные заметки и иные средства хранения и передачи информации, </a:t>
            </a:r>
            <a:r>
              <a:rPr lang="ru-RU" u="sng" dirty="0" smtClean="0"/>
              <a:t>собственные</a:t>
            </a:r>
            <a:r>
              <a:rPr lang="ru-RU" dirty="0" smtClean="0"/>
              <a:t> орфографические и (или) толковые словари; </a:t>
            </a:r>
          </a:p>
          <a:p>
            <a:pPr marL="342900" lvl="1" indent="-342900">
              <a:buFont typeface="Wingdings 2"/>
              <a:buChar char=""/>
            </a:pPr>
            <a:r>
              <a:rPr lang="ru-RU" dirty="0" smtClean="0"/>
              <a:t>пользоваться текстами литературного материала (художественные произведения, дневники, мемуары, публицистика, другие литературные источники). </a:t>
            </a:r>
          </a:p>
          <a:p>
            <a:pPr marL="342900" lvl="1" indent="-342900">
              <a:buNone/>
            </a:pPr>
            <a:r>
              <a:rPr lang="ru-RU" dirty="0" smtClean="0"/>
              <a:t>	</a:t>
            </a: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Инструкция  для  участника  итогового  изложения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77318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Прослушайте  (прочитайте)  текст.  Напишите  подробное  изложение.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Рекомендуемый объём – 250–300 слов. Если в изложении менее 150 слов (в подсчёт включаются  все  слова,  в  том  числе  и  служебные),  то  за  такую  работу  ставится «незачёт». 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Итоговое  изложение  выполняется  самостоятельно.  Не  допускается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списывание  изложения  из  какого-либо  источника  (работа  другого  участника, исходный текст и др.). Если изложение признано экспертом несамостоятельным, то за такую работу ставится «незачёт».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Старайтесь  точно  и  полно  передать  содержание  исходного  текста,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сохраняйте элементы его стиля (изложение можно писать от 1-го или 3-го лица).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Обращайте внимание на логику изложения, речевое оформление и соблюдение норм  грамотности  (разрешается  пользоваться  орфографическим  и  толковым словарями). 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Изложение пишите чётко и разборчиво.  </a:t>
            </a:r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1438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окончание итогового сочинения (изложения)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-285784" y="1071546"/>
            <a:ext cx="9277384" cy="578645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ru-RU" dirty="0" smtClean="0"/>
              <a:t>За 30 минут и за 5 минут до окончания члены комиссии сообщают участникам о скором завершении написания итогового сочинения (изложения) и о необходимости перенести, написанные сочинения (изложения) из черновиков в бланки записи.</a:t>
            </a:r>
            <a:endParaRPr lang="ru-RU" sz="1600" dirty="0" smtClean="0"/>
          </a:p>
          <a:p>
            <a:pPr lvl="1"/>
            <a:r>
              <a:rPr lang="ru-RU" dirty="0" smtClean="0"/>
              <a:t>Участники, досрочно завершившие написание итогового сочинения (изложения), сдают бланки регистрации, бланки записи, черновики и покидают образовательную организацию.</a:t>
            </a:r>
            <a:endParaRPr lang="ru-RU" sz="1600" dirty="0" smtClean="0"/>
          </a:p>
          <a:p>
            <a:pPr lvl="1"/>
            <a:r>
              <a:rPr lang="ru-RU" dirty="0" smtClean="0"/>
              <a:t>По истечении времени написания объявляют об окончании выполнении итогового сочинения (изложения) и собирают у участников итогового сочинения (изложения) бланки регистрации, бланки записи, черновики.</a:t>
            </a:r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Проверка итоговых сочинений (изложений)</a:t>
            </a:r>
            <a:br>
              <a:rPr lang="ru-RU" sz="2800" dirty="0" smtClean="0"/>
            </a:br>
            <a:r>
              <a:rPr lang="ru-RU" sz="2800" dirty="0" smtClean="0"/>
              <a:t>особенности: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43050"/>
            <a:ext cx="8686800" cy="485778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рекомендуется  проверять  отдельно  от работ  других экзаменуемых  с учетом  специфики;</a:t>
            </a:r>
          </a:p>
          <a:p>
            <a:r>
              <a:rPr lang="ru-RU" dirty="0" smtClean="0"/>
              <a:t>в  число  экспертов желательно включать сурдопедагога;</a:t>
            </a:r>
          </a:p>
          <a:p>
            <a:r>
              <a:rPr lang="ru-RU" dirty="0" smtClean="0"/>
              <a:t>учитывать специфику письменной речи, проявляющуюся в  «</a:t>
            </a:r>
            <a:r>
              <a:rPr lang="ru-RU" dirty="0" err="1" smtClean="0"/>
              <a:t>аграмматизмах</a:t>
            </a:r>
            <a:r>
              <a:rPr lang="ru-RU" dirty="0" smtClean="0"/>
              <a:t>»  (пропуске  предлогов,  неправильном  согласовании  слов, использовании «телеграфного стиля» и проч.), которые должны рассматриваться как однотипные ошибки.  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39552"/>
          </a:xfrm>
        </p:spPr>
        <p:txBody>
          <a:bodyPr>
            <a:noAutofit/>
          </a:bodyPr>
          <a:lstStyle/>
          <a:p>
            <a:pPr algn="ctr"/>
            <a:r>
              <a:rPr lang="ru-RU" sz="2800" smtClean="0"/>
              <a:t>Требования к сочинению:</a:t>
            </a:r>
            <a:br>
              <a:rPr lang="ru-RU" sz="280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812088" cy="55892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600" b="1" smtClean="0"/>
              <a:t>Требование № 1.«Объем итогового сочинения»</a:t>
            </a:r>
          </a:p>
          <a:p>
            <a:pPr>
              <a:buNone/>
            </a:pPr>
            <a:r>
              <a:rPr lang="ru-RU" sz="2600" smtClean="0"/>
              <a:t>	Рекомендуемое количество слов – от 350. </a:t>
            </a:r>
          </a:p>
          <a:p>
            <a:pPr>
              <a:buNone/>
            </a:pPr>
            <a:r>
              <a:rPr lang="ru-RU" sz="2600" smtClean="0"/>
              <a:t>	Максимальное количество слов в сочинении не устанавливается. Если в сочинении менее 250 слов, то выставляется «незачет» за невыполнение требования № 1 и «незачет» за работу в целом (такое сочинение не проверяется по критериям оценивания).</a:t>
            </a:r>
          </a:p>
          <a:p>
            <a:pPr>
              <a:buNone/>
            </a:pPr>
            <a:r>
              <a:rPr lang="ru-RU" sz="2600" b="1" smtClean="0"/>
              <a:t>Требование № 2. «Самостоятельность написания итогового сочинения»</a:t>
            </a:r>
            <a:r>
              <a:rPr lang="ru-RU" sz="2600" smtClean="0"/>
              <a:t/>
            </a:r>
            <a:br>
              <a:rPr lang="ru-RU" sz="2600" smtClean="0"/>
            </a:br>
            <a:r>
              <a:rPr lang="ru-RU" sz="2600" smtClean="0"/>
              <a:t>Итоговое сочинение выполняется самостоятельно. Не допускается списывание сочинения (фрагментов сочинения) из какого-либо источника. </a:t>
            </a:r>
          </a:p>
          <a:p>
            <a:pPr>
              <a:buNone/>
            </a:pPr>
            <a:r>
              <a:rPr lang="ru-RU" sz="2600" smtClean="0"/>
              <a:t>	Допускается прямое или косвенное цитирование с обязательной ссылкой на источник. Объем цитирования не должен превышать объем собственного текста участника.</a:t>
            </a:r>
          </a:p>
          <a:p>
            <a:pPr>
              <a:buNone/>
            </a:pPr>
            <a:r>
              <a:rPr lang="ru-RU" sz="2600" smtClean="0"/>
              <a:t>	Если сочинение признано несамостоятельным, то выставляется «незачет» за невыполнение требования № 2 и «незачет» за работу в целом (такое сочинение не проверяется по критериям оценивания).</a:t>
            </a:r>
          </a:p>
          <a:p>
            <a:pPr>
              <a:buNone/>
            </a:pPr>
            <a:endParaRPr lang="ru-RU" smtClean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Требования к изложению: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991600" cy="5357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ru-RU" sz="2400" b="1" dirty="0" smtClean="0"/>
              <a:t>	Требование № 1 «Объем итогового изложения»</a:t>
            </a:r>
            <a:endParaRPr lang="ru-RU" sz="2400" dirty="0" smtClean="0"/>
          </a:p>
          <a:p>
            <a:pPr>
              <a:lnSpc>
                <a:spcPct val="110000"/>
              </a:lnSpc>
              <a:buNone/>
            </a:pPr>
            <a:r>
              <a:rPr lang="ru-RU" dirty="0" smtClean="0"/>
              <a:t>	</a:t>
            </a:r>
            <a:r>
              <a:rPr lang="ru-RU" sz="2400" dirty="0" smtClean="0"/>
              <a:t>Рекомендуемое количество слов – 250-300. </a:t>
            </a:r>
          </a:p>
          <a:p>
            <a:pPr>
              <a:lnSpc>
                <a:spcPct val="110000"/>
              </a:lnSpc>
              <a:buNone/>
            </a:pPr>
            <a:r>
              <a:rPr lang="ru-RU" sz="2400" dirty="0" smtClean="0"/>
              <a:t>	Если в изложении менее 150 слов, то выставляется «незачет» за невыполнение требования № 1 и «незачет» за работу в целом (такое изложение не проверяется по критериям оценивания).</a:t>
            </a:r>
          </a:p>
          <a:p>
            <a:pPr>
              <a:lnSpc>
                <a:spcPct val="110000"/>
              </a:lnSpc>
              <a:buNone/>
            </a:pPr>
            <a:r>
              <a:rPr lang="ru-RU" sz="2400" b="1" dirty="0" smtClean="0"/>
              <a:t>	Требование № 2  «Самостоятельность написания итогового изложения»</a:t>
            </a:r>
          </a:p>
          <a:p>
            <a:pPr>
              <a:lnSpc>
                <a:spcPct val="110000"/>
              </a:lnSpc>
              <a:buNone/>
            </a:pPr>
            <a:r>
              <a:rPr lang="ru-RU" sz="2400" dirty="0" smtClean="0"/>
              <a:t>	Не допускается списывание изложения из какого-либо источника.</a:t>
            </a:r>
          </a:p>
          <a:p>
            <a:pPr>
              <a:lnSpc>
                <a:spcPct val="110000"/>
              </a:lnSpc>
              <a:buNone/>
            </a:pPr>
            <a:r>
              <a:rPr lang="ru-RU" sz="2400" b="1" dirty="0" smtClean="0"/>
              <a:t>	</a:t>
            </a:r>
            <a:r>
              <a:rPr lang="ru-RU" sz="2400" dirty="0" smtClean="0"/>
              <a:t>Если изложение признано несамостоятельным, то выставляется «незачет» за невыполнение требования № 2 и «незачет» за работу в целом (такое изложение не проверяется по критериям оценивания).</a:t>
            </a:r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357188"/>
            <a:ext cx="8686800" cy="572293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Экспертная комиссия перед осуществлением проверки итогового сочинения (изложения) проверяет соблюдение участниками итогового сочинения (изложения) требований №1 и №2.</a:t>
            </a:r>
          </a:p>
          <a:p>
            <a:r>
              <a:rPr lang="ru-RU" sz="2800" dirty="0" smtClean="0"/>
              <a:t>После проверки установленных требований экспертная комиссия приступает к проверке сочинения (изложения) по критериям оценивания или, не приступая к проверке итогового сочинения (изложения) по критериям оценивания, выставляет «незачет» по всей работе в целом в случае несоблюдения хотя бы одного из установленных требований.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Критерии оценивания</a:t>
            </a:r>
            <a:br>
              <a:rPr lang="ru-RU" sz="2800" dirty="0" smtClean="0"/>
            </a:br>
            <a:r>
              <a:rPr lang="ru-RU" sz="2800" dirty="0" smtClean="0"/>
              <a:t>итогового сочинения и изложения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500173"/>
          <a:ext cx="8715436" cy="49398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7718"/>
                <a:gridCol w="4357718"/>
              </a:tblGrid>
              <a:tr h="41050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Сочинение</a:t>
                      </a:r>
                    </a:p>
                    <a:p>
                      <a:pPr algn="ctr"/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Изложение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5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1. Соответствие теме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1. Содержание изложения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2. Аргументация. Привлечение литературного материала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2. Логичность изложения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3. Композиция и логика рассуждения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3. Использование элементов стиля исходного текста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68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4. Качество письменной речи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68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5. Грамотность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1 «Соответствие теме»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530383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Данный критерий нацеливает на проверку содержания сочинения.</a:t>
            </a:r>
          </a:p>
          <a:p>
            <a:pPr>
              <a:buNone/>
            </a:pPr>
            <a:r>
              <a:rPr lang="ru-RU" dirty="0" smtClean="0"/>
              <a:t>	Участник должен рассуждать на предложенную тему, выбрав путь ее раскрытия (например, отвечает на вопрос, поставленный в теме, или размышляет над предложенной проблемой и т.п.).</a:t>
            </a:r>
          </a:p>
          <a:p>
            <a:pPr>
              <a:buNone/>
            </a:pPr>
            <a:r>
              <a:rPr lang="ru-RU" dirty="0" smtClean="0"/>
              <a:t>	«Незачет» ставится только в случае, если сочинение не соответствует теме или в нем не прослеживается конкретной цели высказывания, то есть коммуникативного замысла. </a:t>
            </a:r>
          </a:p>
          <a:p>
            <a:pPr>
              <a:buNone/>
            </a:pPr>
            <a:r>
              <a:rPr lang="ru-RU" dirty="0" smtClean="0"/>
              <a:t>	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500066"/>
          </a:xfrm>
        </p:spPr>
        <p:txBody>
          <a:bodyPr>
            <a:noAutofit/>
          </a:bodyPr>
          <a:lstStyle/>
          <a:p>
            <a:r>
              <a:rPr lang="ru-RU" sz="2600" dirty="0" smtClean="0"/>
              <a:t>Особенности текстов для итогового изложения</a:t>
            </a:r>
            <a:endParaRPr lang="ru-RU" sz="2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857232"/>
            <a:ext cx="8686800" cy="628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Тексты из произведений отечественных авторов, не превышают объем 320 – 450 слов. </a:t>
            </a:r>
          </a:p>
          <a:p>
            <a:pPr>
              <a:buNone/>
            </a:pPr>
            <a:r>
              <a:rPr lang="ru-RU" dirty="0" smtClean="0"/>
              <a:t>	Текст должен:</a:t>
            </a:r>
          </a:p>
          <a:p>
            <a:r>
              <a:rPr lang="ru-RU" dirty="0" smtClean="0"/>
              <a:t>обладать смысловой завершенностью;</a:t>
            </a:r>
          </a:p>
          <a:p>
            <a:r>
              <a:rPr lang="ru-RU" dirty="0" smtClean="0"/>
              <a:t>быть повествовательным, обладать ярко выраженным сюжетом;</a:t>
            </a:r>
          </a:p>
          <a:p>
            <a:r>
              <a:rPr lang="ru-RU" dirty="0" smtClean="0"/>
              <a:t>быть понятным для обучающихся с ограниченными возможностями;</a:t>
            </a:r>
          </a:p>
          <a:p>
            <a:r>
              <a:rPr lang="ru-RU" dirty="0" smtClean="0"/>
              <a:t>соответствовать возрастным особенностям выпускников;</a:t>
            </a:r>
          </a:p>
          <a:p>
            <a:r>
              <a:rPr lang="ru-RU" dirty="0" smtClean="0"/>
              <a:t>обладать позитивным воспитательным потенциалом;</a:t>
            </a:r>
          </a:p>
          <a:p>
            <a:r>
              <a:rPr lang="ru-RU" dirty="0" smtClean="0"/>
              <a:t>быть корректным и адекватным ситуации контроля.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Критерий № 2 «Аргументация. </a:t>
            </a:r>
            <a:br>
              <a:rPr lang="ru-RU" sz="2700" dirty="0" smtClean="0"/>
            </a:br>
            <a:r>
              <a:rPr lang="ru-RU" sz="2700" dirty="0" smtClean="0"/>
              <a:t>Привлечение литературного материала»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812088" cy="5256584"/>
          </a:xfrm>
        </p:spPr>
        <p:txBody>
          <a:bodyPr>
            <a:normAutofit fontScale="70000" lnSpcReduction="20000"/>
          </a:bodyPr>
          <a:lstStyle/>
          <a:p>
            <a:r>
              <a:rPr lang="ru-RU" sz="3500" dirty="0" smtClean="0"/>
              <a:t>Проверка умения использовать литературный материал для аргументации своей позиции.</a:t>
            </a:r>
          </a:p>
          <a:p>
            <a:r>
              <a:rPr lang="ru-RU" sz="3500" dirty="0" smtClean="0"/>
              <a:t>Участник должен строить рассуждение, привлекая для аргументации </a:t>
            </a:r>
            <a:r>
              <a:rPr lang="ru-RU" sz="3500" u="sng" dirty="0" smtClean="0"/>
              <a:t>не менее одного произведения </a:t>
            </a:r>
            <a:r>
              <a:rPr lang="ru-RU" sz="3500" dirty="0" smtClean="0"/>
              <a:t>отечественной или мировой литературы, избирая свой путь использования литературного материала; при этом он может показать разный уровень осмысления художественного текста.</a:t>
            </a:r>
          </a:p>
          <a:p>
            <a:r>
              <a:rPr lang="ru-RU" sz="3500" dirty="0" smtClean="0"/>
              <a:t>«Незачет» ставится при условии, если сочинение написано без привлечения литературного материала или в нем существенно искажено содержание произведения, или литературные произведения лишь упоминаются в работе, не становясь опорой для аргументации. </a:t>
            </a:r>
          </a:p>
          <a:p>
            <a:r>
              <a:rPr lang="ru-RU" sz="3500" dirty="0" smtClean="0"/>
              <a:t>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3 «Композиция и логика рассуждения»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864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Данный критерий нацеливает на проверку умения логично выстраивать рассуждение на предложенную тему. Участник должен выдерживать соотношение между тезисом и доказательствами.</a:t>
            </a:r>
          </a:p>
          <a:p>
            <a:r>
              <a:rPr lang="ru-RU" dirty="0" smtClean="0"/>
              <a:t>«Незачет» ставится при условии, если грубые логические нарушения мешают пониманию смысла сказанного или отсутствует </a:t>
            </a:r>
            <a:r>
              <a:rPr lang="ru-RU" dirty="0" err="1" smtClean="0"/>
              <a:t>тезисно-доказательная</a:t>
            </a:r>
            <a:r>
              <a:rPr lang="ru-RU" dirty="0" smtClean="0"/>
              <a:t> часть. </a:t>
            </a:r>
          </a:p>
          <a:p>
            <a:r>
              <a:rPr lang="ru-RU" dirty="0" smtClean="0"/>
              <a:t>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1 «Содержание изложения»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Проверяется умение участника передать содержание исходного текста.</a:t>
            </a:r>
          </a:p>
          <a:p>
            <a:r>
              <a:rPr lang="ru-RU" dirty="0" smtClean="0"/>
              <a:t>«Незачет» ставится при условии, если участник существенно исказил содержание исходного текста или не передал его содержания. </a:t>
            </a:r>
          </a:p>
          <a:p>
            <a:r>
              <a:rPr lang="ru-RU" dirty="0" smtClean="0"/>
              <a:t>Во всех остальных случаях выставляется «зачет».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№2 «Логичность изложения»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Проверяется умение участника логично, последовательно излагать содержание исходного текста, избегать неоправданных повторов и нарушений последовательности внутри смысловых частей изложения. </a:t>
            </a:r>
          </a:p>
          <a:p>
            <a:r>
              <a:rPr lang="ru-RU" dirty="0" smtClean="0"/>
              <a:t>«Незачет» ставится при условии, если грубые логические нарушения мешают пониманию смысла изложенного. </a:t>
            </a:r>
          </a:p>
          <a:p>
            <a:r>
              <a:rPr lang="ru-RU" dirty="0" smtClean="0"/>
              <a:t>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3 «Использование элементов стиля исходного текста»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Проверяется умение участника сохранить в изложении отдельные элементы стиля исходного текста. </a:t>
            </a:r>
          </a:p>
          <a:p>
            <a:r>
              <a:rPr lang="ru-RU" dirty="0" smtClean="0"/>
              <a:t>«Незачет» ставится при условии, если в изложении полностью отсутствуют элементы стиля исходного текста. </a:t>
            </a:r>
          </a:p>
          <a:p>
            <a:r>
              <a:rPr lang="ru-RU" dirty="0" smtClean="0"/>
              <a:t>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4 «Качество письменной речи»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732358"/>
          </a:xfrm>
        </p:spPr>
        <p:txBody>
          <a:bodyPr>
            <a:normAutofit/>
          </a:bodyPr>
          <a:lstStyle/>
          <a:p>
            <a:r>
              <a:rPr lang="ru-RU" dirty="0" smtClean="0"/>
              <a:t>Проверяется умение участника выражать мысли, используя разнообразную лексику и различные речевые конструкции. </a:t>
            </a:r>
          </a:p>
          <a:p>
            <a:r>
              <a:rPr lang="ru-RU" dirty="0" smtClean="0"/>
              <a:t>«Незачет» ставится при условии, если низкое качество речи (в том числе грубые речевые ошибки) существенно затрудняет понимание смысла изложения. </a:t>
            </a:r>
          </a:p>
          <a:p>
            <a:r>
              <a:rPr lang="ru-RU" dirty="0" smtClean="0"/>
              <a:t>Во всех остальных случаях выставляется «зачет».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Критерий № 5 «Грамотность»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Проверяется грамотность участника.</a:t>
            </a:r>
          </a:p>
          <a:p>
            <a:r>
              <a:rPr lang="ru-RU" dirty="0" smtClean="0"/>
              <a:t>«Незачет» ставится при условии, если на 100 слов приходится в сумме более десяти ошибок: грамматических, орфографических, пунктуационных. </a:t>
            </a:r>
          </a:p>
          <a:p>
            <a:r>
              <a:rPr lang="ru-RU" dirty="0" smtClean="0"/>
              <a:t>При оценке грамотности следует учитывать специфику письменной речи глухих и слабослышащих обучающихся, проявляющуюся в «</a:t>
            </a:r>
            <a:r>
              <a:rPr lang="ru-RU" dirty="0" err="1" smtClean="0"/>
              <a:t>аграмматизмах</a:t>
            </a:r>
            <a:r>
              <a:rPr lang="ru-RU" dirty="0" smtClean="0"/>
              <a:t>», которые должны рассматриваться как однотипные и негрубые ошибки.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35729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Рекомендации  по  квалификации  ошибок</a:t>
            </a:r>
            <a:br>
              <a:rPr lang="ru-RU" sz="2800" dirty="0" smtClean="0"/>
            </a:br>
            <a:r>
              <a:rPr lang="ru-RU" sz="2400" i="1" dirty="0" smtClean="0"/>
              <a:t>учитывается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3578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1)  несоответствие содержания сочинения теме или подмена темы;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2)  фактические  ошибки,  связанные  с  отсутствием достоверной информации, плохим  знанием текстов,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	неверным или неточным использованием терминов и понятий; 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3)  логические ошибки,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4)  речевые ошибки, нарушение стилевого единства текста;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5)  грамматические ошибки;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6)  орфографические и пунктуационные ошибки;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7)  несоблюдение требуемого объема.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Логические ошибки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1) нарушение последовательности высказывания; </a:t>
            </a:r>
          </a:p>
          <a:p>
            <a:pPr>
              <a:buNone/>
            </a:pPr>
            <a:r>
              <a:rPr lang="ru-RU" sz="2800" dirty="0" smtClean="0"/>
              <a:t>2) отсутствие связи между частями высказывания; </a:t>
            </a:r>
          </a:p>
          <a:p>
            <a:pPr>
              <a:buNone/>
            </a:pPr>
            <a:r>
              <a:rPr lang="ru-RU" sz="2800" dirty="0" smtClean="0"/>
              <a:t>3) неоправданное повторение мысли; </a:t>
            </a:r>
          </a:p>
          <a:p>
            <a:pPr>
              <a:buNone/>
            </a:pPr>
            <a:r>
              <a:rPr lang="ru-RU" sz="2800" dirty="0" smtClean="0"/>
              <a:t>4) включение в </a:t>
            </a:r>
            <a:r>
              <a:rPr lang="ru-RU" sz="2800" dirty="0" err="1" smtClean="0"/>
              <a:t>микротему</a:t>
            </a:r>
            <a:r>
              <a:rPr lang="ru-RU" sz="2800" dirty="0" smtClean="0"/>
              <a:t> другой </a:t>
            </a:r>
            <a:r>
              <a:rPr lang="ru-RU" sz="2800" dirty="0" err="1" smtClean="0"/>
              <a:t>микротемы</a:t>
            </a:r>
            <a:r>
              <a:rPr lang="ru-RU" sz="2800" dirty="0" smtClean="0"/>
              <a:t>; </a:t>
            </a:r>
          </a:p>
          <a:p>
            <a:pPr>
              <a:buNone/>
            </a:pPr>
            <a:r>
              <a:rPr lang="ru-RU" sz="2800" dirty="0" smtClean="0"/>
              <a:t>5) несоразмерность частей высказывания; </a:t>
            </a:r>
          </a:p>
          <a:p>
            <a:pPr>
              <a:buNone/>
            </a:pPr>
            <a:r>
              <a:rPr lang="ru-RU" sz="2800" dirty="0" smtClean="0"/>
              <a:t>6) отсутствие необходимых частей высказывания; </a:t>
            </a:r>
          </a:p>
          <a:p>
            <a:pPr>
              <a:buNone/>
            </a:pPr>
            <a:r>
              <a:rPr lang="ru-RU" sz="2800" dirty="0" smtClean="0"/>
              <a:t>7) нарушение причинно-следственных связей; </a:t>
            </a:r>
          </a:p>
          <a:p>
            <a:pPr>
              <a:buNone/>
            </a:pPr>
            <a:r>
              <a:rPr lang="ru-RU" sz="2800" dirty="0" smtClean="0"/>
              <a:t>8) нарушение логико-композиционной структуры текста.</a:t>
            </a:r>
            <a:endParaRPr lang="ru-RU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Речевые ошибки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1) употребление слова в несвойственном ему значении; </a:t>
            </a:r>
          </a:p>
          <a:p>
            <a:pPr>
              <a:buNone/>
            </a:pPr>
            <a:r>
              <a:rPr lang="ru-RU" sz="2000" dirty="0" smtClean="0"/>
              <a:t>2) употребление </a:t>
            </a:r>
            <a:r>
              <a:rPr lang="ru-RU" sz="2000" dirty="0" err="1" smtClean="0"/>
              <a:t>иностилевых</a:t>
            </a:r>
            <a:r>
              <a:rPr lang="ru-RU" sz="2000" dirty="0" smtClean="0"/>
              <a:t> слов и выражений; </a:t>
            </a:r>
          </a:p>
          <a:p>
            <a:pPr>
              <a:buNone/>
            </a:pPr>
            <a:r>
              <a:rPr lang="ru-RU" sz="2000" dirty="0" smtClean="0"/>
              <a:t>3) неуместное использование экспрессивных, эмоционально окрашенных средств; </a:t>
            </a:r>
          </a:p>
          <a:p>
            <a:pPr>
              <a:buNone/>
            </a:pPr>
            <a:r>
              <a:rPr lang="ru-RU" sz="2000" dirty="0" smtClean="0"/>
              <a:t>4) немотивированное применение диалектных и просторечных слов и выражений; </a:t>
            </a:r>
          </a:p>
          <a:p>
            <a:pPr>
              <a:buNone/>
            </a:pPr>
            <a:r>
              <a:rPr lang="ru-RU" sz="2000" dirty="0" smtClean="0"/>
              <a:t>5) смешение лексики разных исторических эпох; </a:t>
            </a:r>
          </a:p>
          <a:p>
            <a:pPr>
              <a:buNone/>
            </a:pPr>
            <a:r>
              <a:rPr lang="ru-RU" sz="2000" dirty="0" smtClean="0"/>
              <a:t>6) нарушение  лексической  сочетаемости  </a:t>
            </a:r>
          </a:p>
          <a:p>
            <a:pPr>
              <a:buNone/>
            </a:pPr>
            <a:r>
              <a:rPr lang="ru-RU" sz="2000" dirty="0" smtClean="0"/>
              <a:t>7) употребление лишнего слова (плеоназм); </a:t>
            </a:r>
          </a:p>
          <a:p>
            <a:pPr>
              <a:buNone/>
            </a:pPr>
            <a:r>
              <a:rPr lang="ru-RU" sz="2000" dirty="0" smtClean="0"/>
              <a:t>8) тавтология; </a:t>
            </a:r>
          </a:p>
          <a:p>
            <a:pPr>
              <a:buNone/>
            </a:pPr>
            <a:r>
              <a:rPr lang="ru-RU" sz="2000" dirty="0" smtClean="0"/>
              <a:t>9) необоснованный пропуск слова; </a:t>
            </a:r>
          </a:p>
          <a:p>
            <a:pPr>
              <a:buNone/>
            </a:pPr>
            <a:r>
              <a:rPr lang="ru-RU" sz="2000" dirty="0" smtClean="0"/>
              <a:t>10) бедность и однообразие синтаксических конструкций; </a:t>
            </a:r>
          </a:p>
          <a:p>
            <a:pPr>
              <a:buNone/>
            </a:pPr>
            <a:r>
              <a:rPr lang="ru-RU" sz="2000" dirty="0" smtClean="0"/>
              <a:t>11) порядок слов, приводящий к неоднозначному пониманию предложения. 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47186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Особенности организации и проведения</a:t>
            </a:r>
            <a:br>
              <a:rPr lang="ru-RU" sz="2800" dirty="0" smtClean="0"/>
            </a:br>
            <a:r>
              <a:rPr lang="ru-RU" sz="2800" dirty="0" smtClean="0"/>
              <a:t> итогового сочинения (изложения) </a:t>
            </a:r>
            <a:br>
              <a:rPr lang="ru-RU" sz="2800" dirty="0" smtClean="0"/>
            </a:br>
            <a:r>
              <a:rPr lang="ru-RU" sz="2800" dirty="0" smtClean="0"/>
              <a:t>для лиц с ограниченными возможностями здоровья 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04800" y="2786058"/>
            <a:ext cx="8686800" cy="329406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Грамматические ошибки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57214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словообразовании;  </a:t>
            </a:r>
          </a:p>
          <a:p>
            <a:r>
              <a:rPr lang="ru-RU" dirty="0" smtClean="0"/>
              <a:t>образовании  форм  частей  речи;</a:t>
            </a:r>
          </a:p>
          <a:p>
            <a:r>
              <a:rPr lang="ru-RU" dirty="0" smtClean="0"/>
              <a:t>в  нарушении  согласования,  управления,  </a:t>
            </a:r>
            <a:r>
              <a:rPr lang="ru-RU" dirty="0" err="1" smtClean="0"/>
              <a:t>видо-временной</a:t>
            </a:r>
            <a:r>
              <a:rPr lang="ru-RU" dirty="0" smtClean="0"/>
              <a:t> соотнесенности  глагольных  форм;  </a:t>
            </a:r>
          </a:p>
          <a:p>
            <a:r>
              <a:rPr lang="ru-RU" dirty="0" smtClean="0"/>
              <a:t>в нарушении  связи  между  подлежащим  и  сказуемым; </a:t>
            </a:r>
          </a:p>
          <a:p>
            <a:r>
              <a:rPr lang="ru-RU" dirty="0" smtClean="0"/>
              <a:t> в построении  предложения  с  деепричастным  или  причастным  оборотом, однородными  членами, сложных  предложений; </a:t>
            </a:r>
          </a:p>
          <a:p>
            <a:r>
              <a:rPr lang="ru-RU" dirty="0" smtClean="0"/>
              <a:t> в  смешении  прямой  и  косвенной речи; </a:t>
            </a:r>
          </a:p>
          <a:p>
            <a:r>
              <a:rPr lang="ru-RU" dirty="0" smtClean="0"/>
              <a:t> в нарушении границ предложения.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синтаксические ошибки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572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1)  нарушение  связи  между  подлежащим  и  сказуемым;</a:t>
            </a:r>
          </a:p>
          <a:p>
            <a:pPr>
              <a:buNone/>
            </a:pPr>
            <a:r>
              <a:rPr lang="ru-RU" sz="2400" dirty="0" smtClean="0"/>
              <a:t>2)  в употреблении частиц;</a:t>
            </a:r>
          </a:p>
          <a:p>
            <a:pPr>
              <a:buNone/>
            </a:pPr>
            <a:r>
              <a:rPr lang="ru-RU" sz="2400" dirty="0" smtClean="0"/>
              <a:t>3) неоправданный пропуск подлежащего (эллипсис):; </a:t>
            </a:r>
          </a:p>
          <a:p>
            <a:pPr>
              <a:buNone/>
            </a:pPr>
            <a:r>
              <a:rPr lang="ru-RU" sz="2400" dirty="0" smtClean="0"/>
              <a:t>4)  неправильное  построение  сложносочиненного  предложения.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Орфографические ошибки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14353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При  подсчете  ошибок  две негрубые считаются за одну. Негрубые - не  имеющие существенного  значения  для  характеристики  грамотности:  </a:t>
            </a:r>
          </a:p>
          <a:p>
            <a:pPr>
              <a:buNone/>
            </a:pPr>
            <a:r>
              <a:rPr lang="ru-RU" dirty="0" smtClean="0"/>
              <a:t>1) в исключениях из правил; </a:t>
            </a:r>
          </a:p>
          <a:p>
            <a:pPr>
              <a:buNone/>
            </a:pPr>
            <a:r>
              <a:rPr lang="ru-RU" dirty="0" smtClean="0"/>
              <a:t>2) в написании прописной буквы в составных собственных наименованиях; </a:t>
            </a:r>
          </a:p>
          <a:p>
            <a:pPr>
              <a:buNone/>
            </a:pPr>
            <a:r>
              <a:rPr lang="ru-RU" dirty="0" smtClean="0"/>
              <a:t>3) в случаях раздельного и слитного написания не с прилагательными и причастиями, выступающими в роли сказуемого; </a:t>
            </a:r>
          </a:p>
          <a:p>
            <a:pPr>
              <a:buNone/>
            </a:pPr>
            <a:r>
              <a:rPr lang="ru-RU" dirty="0" smtClean="0"/>
              <a:t>4) в написании и 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dirty="0" err="1" smtClean="0"/>
              <a:t>ы</a:t>
            </a:r>
            <a:r>
              <a:rPr lang="ru-RU" dirty="0" smtClean="0"/>
              <a:t> после приставок; </a:t>
            </a:r>
          </a:p>
          <a:p>
            <a:pPr>
              <a:buNone/>
            </a:pPr>
            <a:r>
              <a:rPr lang="ru-RU" dirty="0" smtClean="0"/>
              <a:t>5) в трудных случаях различения не и ни.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повторяемость и однотипность ошибок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991600" cy="55721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 	Если ошибка повторяется  в одном и  том  же  слове  или  в корне  однокоренных  слов, то  она  считается  за одну ошибку. </a:t>
            </a:r>
          </a:p>
          <a:p>
            <a:pPr>
              <a:buNone/>
            </a:pPr>
            <a:r>
              <a:rPr lang="ru-RU" dirty="0" smtClean="0"/>
              <a:t>		Однотипные  -  ошибки  на  одно  правило,  если  условия  выбора правильного написания в грамматических и фонетических  особенностях данного слова. </a:t>
            </a:r>
          </a:p>
          <a:p>
            <a:pPr>
              <a:buNone/>
            </a:pPr>
            <a:r>
              <a:rPr lang="ru-RU" dirty="0" smtClean="0"/>
              <a:t>		Не  считаются  однотипными  ошибки  на  такое  правило,  в  котором  для  выяснения правильного написания одного слова требуется подобрать другое (опорное) слово или его  форму.</a:t>
            </a:r>
          </a:p>
          <a:p>
            <a:pPr>
              <a:buNone/>
            </a:pPr>
            <a:r>
              <a:rPr lang="ru-RU" dirty="0" smtClean="0"/>
              <a:t>		Первые  три  однотипные  ошибки  считаются  за  одну  ошибку,  каждая  следующая подобная  ошибка  учитывается  как  самостоятельная.  Если  в  одном  непроверяемом  слове допущено две и более ошибки, то все они считаются за одну ошибку.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исправляются, но не учитываются: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35785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1) в переносе слов; </a:t>
            </a:r>
          </a:p>
          <a:p>
            <a:pPr>
              <a:buNone/>
            </a:pPr>
            <a:r>
              <a:rPr lang="ru-RU" dirty="0" smtClean="0"/>
              <a:t>2) буквы э/е после согласных в иноязычных словах и после гласных в собственных именах; </a:t>
            </a:r>
          </a:p>
          <a:p>
            <a:pPr>
              <a:buNone/>
            </a:pPr>
            <a:r>
              <a:rPr lang="ru-RU" dirty="0" smtClean="0"/>
              <a:t>3) в названиях, связанных с религией; </a:t>
            </a:r>
          </a:p>
          <a:p>
            <a:pPr>
              <a:buNone/>
            </a:pPr>
            <a:r>
              <a:rPr lang="ru-RU" dirty="0" smtClean="0"/>
              <a:t>4) при переносном употреблении собственных имен; </a:t>
            </a:r>
          </a:p>
          <a:p>
            <a:pPr>
              <a:buNone/>
            </a:pPr>
            <a:r>
              <a:rPr lang="ru-RU" dirty="0" smtClean="0"/>
              <a:t>5) в собственных именах нерусского происхождения; </a:t>
            </a:r>
          </a:p>
          <a:p>
            <a:pPr marL="514350" indent="-514350">
              <a:buNone/>
            </a:pPr>
            <a:r>
              <a:rPr lang="ru-RU" dirty="0" smtClean="0"/>
              <a:t> 6) в сложных  существительных  без  соединительной  гласной;</a:t>
            </a:r>
          </a:p>
          <a:p>
            <a:pPr marL="514350" indent="-514350">
              <a:buNone/>
            </a:pPr>
            <a:r>
              <a:rPr lang="ru-RU" dirty="0" smtClean="0"/>
              <a:t> 7) на  правила,  которые  не  включены  в  школьную  программу  (например,  слитного/раздельного  написания наречий). 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57222"/>
          </a:xfrm>
        </p:spPr>
        <p:txBody>
          <a:bodyPr/>
          <a:lstStyle/>
          <a:p>
            <a:pPr algn="ctr"/>
            <a:r>
              <a:rPr lang="ru-RU" sz="2800" dirty="0" smtClean="0"/>
              <a:t>графические  ошибки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991600" cy="528641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различные  описки, вызванные  невнимательностью  пишущего  или  поспешностью  написания. Связаны с графикой, т.е. средствами письменности данного языка,  фиксирующими  отношения  между  буквами  на  письме  и  звуками  устной  речи; 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различные  приемы  сокращения  слов;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пробелы между словами, различные подчеркивания и шрифтовые выделения. </a:t>
            </a:r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Одиночные графические ошибки не учитываются при проверке, но если таких ошибок больше пяти на 100 слов, то работу следует признать безграмотной.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8578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Пунктуационные ошибки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7864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Исправляются, но не учитываются : </a:t>
            </a:r>
          </a:p>
          <a:p>
            <a:pPr>
              <a:buNone/>
            </a:pPr>
            <a:r>
              <a:rPr lang="ru-RU" dirty="0" smtClean="0"/>
              <a:t>1) тире в неполном предложении; </a:t>
            </a:r>
          </a:p>
          <a:p>
            <a:pPr>
              <a:buNone/>
            </a:pPr>
            <a:r>
              <a:rPr lang="ru-RU" dirty="0" smtClean="0"/>
              <a:t>2) запятые  при  несогласованных определениях,  относящихся  к  нарицательным именам существительным; </a:t>
            </a:r>
          </a:p>
          <a:p>
            <a:pPr>
              <a:buNone/>
            </a:pPr>
            <a:r>
              <a:rPr lang="ru-RU" dirty="0" smtClean="0"/>
              <a:t>3) запятые при </a:t>
            </a:r>
            <a:r>
              <a:rPr lang="ru-RU" dirty="0" err="1" smtClean="0"/>
              <a:t>ограничительно-выделительных</a:t>
            </a:r>
            <a:r>
              <a:rPr lang="ru-RU" dirty="0" smtClean="0"/>
              <a:t> оборотах; </a:t>
            </a:r>
          </a:p>
          <a:p>
            <a:pPr>
              <a:buNone/>
            </a:pPr>
            <a:r>
              <a:rPr lang="ru-RU" dirty="0" smtClean="0"/>
              <a:t>4)  </a:t>
            </a:r>
            <a:r>
              <a:rPr lang="ru-RU" dirty="0" err="1" smtClean="0"/>
              <a:t>невыделение</a:t>
            </a:r>
            <a:r>
              <a:rPr lang="ru-RU" dirty="0" smtClean="0"/>
              <a:t>  или  выделение  запятыми  различение  омонимичных  частиц  и </a:t>
            </a:r>
          </a:p>
          <a:p>
            <a:pPr>
              <a:buNone/>
            </a:pPr>
            <a:r>
              <a:rPr lang="ru-RU" dirty="0" smtClean="0"/>
              <a:t>    междометий; </a:t>
            </a:r>
          </a:p>
          <a:p>
            <a:pPr>
              <a:buNone/>
            </a:pPr>
            <a:r>
              <a:rPr lang="ru-RU" dirty="0" smtClean="0"/>
              <a:t>5) знаки препинания при передаче авторской пунктуации.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282" y="404664"/>
            <a:ext cx="8929718" cy="61676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endParaRPr lang="ru-RU" sz="3000" dirty="0" smtClean="0"/>
          </a:p>
          <a:p>
            <a:pPr>
              <a:buNone/>
            </a:pPr>
            <a:r>
              <a:rPr lang="ru-RU" sz="3000" dirty="0" smtClean="0"/>
              <a:t>	</a:t>
            </a:r>
            <a:r>
              <a:rPr lang="ru-RU" sz="2400" dirty="0" smtClean="0"/>
              <a:t>С результатами анализа итоговых изложений и методикой подготовки к нему можно ознакомиться на сайте ФГБНУ «Федеральный институт педагогических измерений» (раздел «Итоговое сочинение (изложение)») (</a:t>
            </a:r>
            <a:r>
              <a:rPr lang="ru-RU" sz="2400" u="sng" dirty="0" smtClean="0">
                <a:hlinkClick r:id="rId2"/>
              </a:rPr>
              <a:t>http://fipi.ru/ege-i-gve-11/itogovoe-sochinenie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600" dirty="0" smtClean="0"/>
              <a:t>Подробнее  о  квалификации  ошибок  см.  в  «Учебно-методических  материалах  для  председателей  и  членов региональных предметных комиссий по проверке выполнения заданий с развернутым ответом экзаменационных работ  ЕГЭ  по  русскому  языку».  Данный  материал  размещен  на  сайте  ФИПИ    </a:t>
            </a:r>
            <a:r>
              <a:rPr lang="ru-RU" sz="2600" u="sng" dirty="0" smtClean="0">
                <a:solidFill>
                  <a:srgbClr val="C00000"/>
                </a:solidFill>
              </a:rPr>
              <a:t>(http://fipi.ru/ege-i-gve-11/dlya-predmetnyh-komissiy-subektov-rf  </a:t>
            </a:r>
          </a:p>
          <a:p>
            <a:pPr>
              <a:buNone/>
            </a:pPr>
            <a:r>
              <a:rPr lang="ru-RU" sz="2600" dirty="0" smtClean="0"/>
              <a:t>  	Сборник тренировочных текстов для ГВЭ – 30 текстов в тематических группах: </a:t>
            </a:r>
            <a:r>
              <a:rPr lang="ru-RU" sz="2400" u="sng" dirty="0" smtClean="0">
                <a:solidFill>
                  <a:srgbClr val="C00000"/>
                </a:solidFill>
              </a:rPr>
              <a:t>http://fipi.ru/ege-i-gve-11-</a:t>
            </a:r>
            <a:r>
              <a:rPr lang="en-US" sz="2500" u="sng" dirty="0" err="1" smtClean="0">
                <a:solidFill>
                  <a:srgbClr val="C00000"/>
                </a:solidFill>
              </a:rPr>
              <a:t>trenir_sbornik_podg_k_itog_izl</a:t>
            </a:r>
            <a:endParaRPr lang="ru-RU" sz="2500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600" dirty="0" smtClean="0"/>
              <a:t>		(составитель Зинина Е. А.)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ассистенты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77318" cy="578645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	При необходимости присутствуют ассистенты, оказывающие участникам с ОВЗ, детям-инвалидам и инвалидам необходимую техническую помощь с учетом их индивидуальных возможностей: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содействие в перемещении;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оказание помощи в фиксации положения тела, ручки в кисти руки;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вызов медперсонала;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помощь в общении с членами комиссии (например, </a:t>
            </a:r>
            <a:r>
              <a:rPr lang="ru-RU" dirty="0" err="1" smtClean="0"/>
              <a:t>сурдоперевод</a:t>
            </a:r>
            <a:r>
              <a:rPr lang="ru-RU" dirty="0" smtClean="0"/>
              <a:t> – для глухих);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помощь при оформлении сочинения (изложения) и др.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lvl="0" algn="ctr"/>
            <a:r>
              <a:rPr lang="ru-RU" sz="2800" dirty="0" smtClean="0"/>
              <a:t>Для слабослышащих и глухих участников итогового сочинения (изложения):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991600" cy="571501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учебные кабинеты для проведения сочинения (изложения) оборудуются звукоусиливающей аппаратурой как коллективного, так и индивидуального пользования;</a:t>
            </a:r>
          </a:p>
          <a:p>
            <a:r>
              <a:rPr lang="ru-RU" dirty="0" smtClean="0"/>
              <a:t>при необходимости привлекается </a:t>
            </a:r>
            <a:r>
              <a:rPr lang="ru-RU" dirty="0" err="1" smtClean="0"/>
              <a:t>ассистент-сурдопереводчик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при необходимости участникам итогового изложения текст изложения выдается на 40 минут. По истечении этого времени член комиссии забирает текст и участник пишет изложение.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обучение на дому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991600" cy="571501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Для лиц, имеющих медицинские показания для обучения на дому и соответствующие рекомендации </a:t>
            </a:r>
            <a:r>
              <a:rPr lang="ru-RU" dirty="0" err="1" smtClean="0"/>
              <a:t>психолого-медико-педагогической</a:t>
            </a:r>
            <a:r>
              <a:rPr lang="ru-RU" dirty="0" smtClean="0"/>
              <a:t> комиссии, итоговое сочинение (изложение) организуется на дому (или в медицинском учреждении).</a:t>
            </a:r>
          </a:p>
          <a:p>
            <a:r>
              <a:rPr lang="ru-RU" dirty="0" smtClean="0"/>
              <a:t>Итоговое сочинение (изложение) организуется по месту жительства участника итогового сочинения (изложения), по месту нахождения медицинского учреждения (больницы), в котором участник сочинения (изложения) находится на длительном лечении, с выполнением минимальных требований к процедуре проведения.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Продолжительность написания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50072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3 часа 55 минут (235 минут).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Организуется питание участников итогового сочинения (изложения) и перерывы для проведения необходимых лечебных и профилактических мероприятий.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 продолжительность написания итогового сочинения  (изложения) не включается время, выделенное на подготовительные мероприятия (инструктаж участников итогового сочинения (изложения), заполнение ими регистрационных полей и др.).</a:t>
            </a: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8581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Инструктаж 1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57222" y="1214422"/>
            <a:ext cx="9348822" cy="5857916"/>
          </a:xfrm>
        </p:spPr>
        <p:txBody>
          <a:bodyPr>
            <a:normAutofit/>
          </a:bodyPr>
          <a:lstStyle/>
          <a:p>
            <a:pPr lvl="1"/>
            <a:r>
              <a:rPr lang="ru-RU" sz="2400" dirty="0" smtClean="0"/>
              <a:t>До начала итогового сочинения  - </a:t>
            </a:r>
            <a:r>
              <a:rPr lang="ru-RU" sz="2400" u="sng" dirty="0" smtClean="0"/>
              <a:t>до 10.00 </a:t>
            </a:r>
            <a:r>
              <a:rPr lang="ru-RU" sz="2400" dirty="0" smtClean="0"/>
              <a:t>по местному времени. </a:t>
            </a:r>
          </a:p>
          <a:p>
            <a:pPr lvl="1"/>
            <a:r>
              <a:rPr lang="ru-RU" sz="2400" dirty="0" smtClean="0"/>
              <a:t>Информирование участников о порядке проведения итогового сочинения (изложения), в том числе о случаях, продолжительности написания итогового сочинения (изложения), о времени и месте ознакомления с результатами, о том, что записи на черновиках не обрабатываются и не проверяются.</a:t>
            </a:r>
          </a:p>
          <a:p>
            <a:pPr lvl="1"/>
            <a:r>
              <a:rPr lang="ru-RU" sz="2400" dirty="0" smtClean="0"/>
              <a:t>Выдаются бланки регистрации, бланк записи, дополнительные бланки, черновики, орфографические словари,  инструкции для участников итогового сочинения (изложения).</a:t>
            </a: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Инструктаж  2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142984"/>
            <a:ext cx="9205946" cy="5715016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ru-RU" sz="3100" dirty="0" smtClean="0"/>
              <a:t>Начинается </a:t>
            </a:r>
            <a:r>
              <a:rPr lang="ru-RU" sz="3100" u="sng" dirty="0" smtClean="0"/>
              <a:t>в 10.00 </a:t>
            </a:r>
            <a:r>
              <a:rPr lang="ru-RU" sz="3100" dirty="0" smtClean="0"/>
              <a:t>часов по местному времени. Ознакомить участников с темами итогового сочинения (текстами изложения).</a:t>
            </a:r>
          </a:p>
          <a:p>
            <a:pPr lvl="1"/>
            <a:r>
              <a:rPr lang="ru-RU" sz="3100" dirty="0" smtClean="0"/>
              <a:t>Участники заполняют регистрационные поля бланков, указывают номер темы итогового сочинения (текста изложения). Члены комиссии проверяют правильность заполнения участниками регистрационных полей бланков. Членам комиссии необходимо проверить бланк регистрации и бланки записи каждого участника итогового сочинения (изложения) на корректность вписанного участником итогового сочинения (изложения) кода работы .</a:t>
            </a:r>
          </a:p>
          <a:p>
            <a:pPr>
              <a:buNone/>
            </a:pPr>
            <a:r>
              <a:rPr lang="ru-RU" sz="3100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453</TotalTime>
  <Words>1764</Words>
  <Application>Microsoft Office PowerPoint</Application>
  <PresentationFormat>Экран (4:3)</PresentationFormat>
  <Paragraphs>226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Трек</vt:lpstr>
      <vt:lpstr>ПОДГОТОВКА ОБУЧАЮЩИХСЯ С НАРУШЕНИЯМИ СЛУХА  К ГИА ПО РУССКОМУ ЯЗЫКУ </vt:lpstr>
      <vt:lpstr>Особенности текстов для итогового изложения</vt:lpstr>
      <vt:lpstr>Особенности организации и проведения  итогового сочинения (изложения)  для лиц с ограниченными возможностями здоровья  </vt:lpstr>
      <vt:lpstr>ассистенты</vt:lpstr>
      <vt:lpstr>Для слабослышащих и глухих участников итогового сочинения (изложения): </vt:lpstr>
      <vt:lpstr>обучение на дому</vt:lpstr>
      <vt:lpstr>Продолжительность написания</vt:lpstr>
      <vt:lpstr>Инструктаж 1</vt:lpstr>
      <vt:lpstr>Инструктаж  2</vt:lpstr>
      <vt:lpstr>на рабочем столе участников находятся:</vt:lpstr>
      <vt:lpstr>Участникам запрещено: </vt:lpstr>
      <vt:lpstr>Инструкция  для  участника  итогового  изложения </vt:lpstr>
      <vt:lpstr>окончание итогового сочинения (изложения)</vt:lpstr>
      <vt:lpstr> Проверка итоговых сочинений (изложений) особенности: </vt:lpstr>
      <vt:lpstr>Требования к сочинению: </vt:lpstr>
      <vt:lpstr>Требования к изложению: </vt:lpstr>
      <vt:lpstr>Слайд 17</vt:lpstr>
      <vt:lpstr>Критерии оценивания итогового сочинения и изложения </vt:lpstr>
      <vt:lpstr>Критерий № 1 «Соответствие теме» </vt:lpstr>
      <vt:lpstr>Критерий № 2 «Аргументация.  Привлечение литературного материала» </vt:lpstr>
      <vt:lpstr>Критерий № 3 «Композиция и логика рассуждения» </vt:lpstr>
      <vt:lpstr>Критерий № 1 «Содержание изложения» </vt:lpstr>
      <vt:lpstr>Критерий №2 «Логичность изложения» </vt:lpstr>
      <vt:lpstr>Критерий № 3 «Использование элементов стиля исходного текста» </vt:lpstr>
      <vt:lpstr>Критерий № 4 «Качество письменной речи» </vt:lpstr>
      <vt:lpstr>Критерий № 5 «Грамотность» </vt:lpstr>
      <vt:lpstr>Рекомендации  по  квалификации  ошибок учитывается:</vt:lpstr>
      <vt:lpstr>Логические ошибки</vt:lpstr>
      <vt:lpstr>Речевые ошибки </vt:lpstr>
      <vt:lpstr>Грамматические ошибки </vt:lpstr>
      <vt:lpstr>синтаксические ошибки</vt:lpstr>
      <vt:lpstr>Орфографические ошибки </vt:lpstr>
      <vt:lpstr>повторяемость и однотипность ошибок</vt:lpstr>
      <vt:lpstr>исправляются, но не учитываются:</vt:lpstr>
      <vt:lpstr>графические  ошибки</vt:lpstr>
      <vt:lpstr>Пунктуационные ошибки </vt:lpstr>
      <vt:lpstr>Слайд 37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Требования, предъявляемые к экспертам, участвующим в проверке итогового сочинения (изложения) </dc:title>
  <dc:creator>LimitUser</dc:creator>
  <cp:lastModifiedBy>Хатин А.В.</cp:lastModifiedBy>
  <cp:revision>40</cp:revision>
  <dcterms:created xsi:type="dcterms:W3CDTF">2017-11-15T17:09:49Z</dcterms:created>
  <dcterms:modified xsi:type="dcterms:W3CDTF">2017-11-17T03:33:26Z</dcterms:modified>
</cp:coreProperties>
</file>