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83" r:id="rId2"/>
    <p:sldId id="282" r:id="rId3"/>
    <p:sldId id="269" r:id="rId4"/>
    <p:sldId id="285" r:id="rId5"/>
    <p:sldId id="286" r:id="rId6"/>
    <p:sldId id="270" r:id="rId7"/>
    <p:sldId id="275" r:id="rId8"/>
    <p:sldId id="276" r:id="rId9"/>
    <p:sldId id="256" r:id="rId10"/>
    <p:sldId id="277" r:id="rId11"/>
    <p:sldId id="278" r:id="rId12"/>
    <p:sldId id="279" r:id="rId13"/>
    <p:sldId id="280" r:id="rId14"/>
    <p:sldId id="281" r:id="rId15"/>
    <p:sldId id="260" r:id="rId16"/>
    <p:sldId id="267" r:id="rId17"/>
    <p:sldId id="264" r:id="rId18"/>
    <p:sldId id="266" r:id="rId19"/>
    <p:sldId id="265" r:id="rId20"/>
    <p:sldId id="261" r:id="rId21"/>
    <p:sldId id="262" r:id="rId22"/>
    <p:sldId id="263" r:id="rId23"/>
    <p:sldId id="257" r:id="rId24"/>
    <p:sldId id="287" r:id="rId25"/>
    <p:sldId id="258" r:id="rId26"/>
    <p:sldId id="271" r:id="rId27"/>
    <p:sldId id="272" r:id="rId28"/>
    <p:sldId id="273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87B5A-65F6-4291-9C4A-9DE27AC0A73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A3F41-47D3-44BD-A64C-4D7C7D56A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9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Педагогические технологии.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Универсальный дизайн урока.</a:t>
            </a:r>
            <a:endParaRPr lang="ru-RU" sz="5400" b="1" dirty="0"/>
          </a:p>
        </p:txBody>
      </p:sp>
      <p:pic>
        <p:nvPicPr>
          <p:cNvPr id="40962" name="Picture 2" descr="https://sibmama.ru/images/12241/18e5945b6055ce15f15c979ed062b3e61736f5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57950" cy="1700808"/>
          </a:xfrm>
          <a:prstGeom prst="rect">
            <a:avLst/>
          </a:prstGeom>
          <a:noFill/>
        </p:spPr>
      </p:pic>
      <p:pic>
        <p:nvPicPr>
          <p:cNvPr id="5" name="Picture 2" descr="https://sibmama.ru/images/12241/18e5945b6055ce15f15c979ed062b3e61736f59e.jpg"/>
          <p:cNvPicPr>
            <a:picLocks noChangeAspect="1" noChangeArrowheads="1"/>
          </p:cNvPicPr>
          <p:nvPr/>
        </p:nvPicPr>
        <p:blipFill>
          <a:blip r:embed="rId2" cstate="print"/>
          <a:srcRect r="59309"/>
          <a:stretch>
            <a:fillRect/>
          </a:stretch>
        </p:blipFill>
        <p:spPr bwMode="auto">
          <a:xfrm>
            <a:off x="6516216" y="0"/>
            <a:ext cx="2627784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Универсальный дизайн урока – доступный всем!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Инклюзивный урок – урок построенный универсально!</a:t>
            </a:r>
          </a:p>
          <a:p>
            <a:r>
              <a:rPr lang="ru-RU" dirty="0"/>
              <a:t>Применение таких воспитательных и обучающих методик, которые эффективны для максимально возможного числа учеников. Планирование урока по принципам УД предполагает активное включение учеников с ООП в образовательное пространство. </a:t>
            </a:r>
          </a:p>
        </p:txBody>
      </p:sp>
    </p:spTree>
    <p:extLst>
      <p:ext uri="{BB962C8B-B14F-4D97-AF65-F5344CB8AC3E}">
        <p14:creationId xmlns:p14="http://schemas.microsoft.com/office/powerpoint/2010/main" val="41378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FF0000"/>
                </a:solidFill>
              </a:rPr>
              <a:t>Принципы универсального дизайна в образовании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88840"/>
            <a:ext cx="8579296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1.Равенство в использовании </a:t>
            </a:r>
            <a:r>
              <a:rPr lang="ru-RU" dirty="0" smtClean="0"/>
              <a:t>(личная неприкосновенность, избегание выделения групп и стигм ) </a:t>
            </a:r>
          </a:p>
          <a:p>
            <a:pPr marL="0" indent="0">
              <a:buNone/>
            </a:pPr>
            <a:r>
              <a:rPr lang="ru-RU" b="1" dirty="0" smtClean="0"/>
              <a:t>2.Гибкость в использовании </a:t>
            </a:r>
            <a:r>
              <a:rPr lang="ru-RU" dirty="0" smtClean="0"/>
              <a:t>(вариативность выбора получения и репрезентации знаний) </a:t>
            </a:r>
          </a:p>
          <a:p>
            <a:pPr marL="0" indent="0">
              <a:buNone/>
            </a:pPr>
            <a:r>
              <a:rPr lang="ru-RU" b="1" dirty="0" smtClean="0"/>
              <a:t>3.Простой и интуитивно понятный дизайн </a:t>
            </a:r>
            <a:r>
              <a:rPr lang="ru-RU" dirty="0" smtClean="0"/>
              <a:t>(учет различных уровней грамотности и языковых знаний) </a:t>
            </a:r>
          </a:p>
          <a:p>
            <a:pPr marL="0" indent="0">
              <a:buNone/>
            </a:pPr>
            <a:r>
              <a:rPr lang="ru-RU" b="1" dirty="0" smtClean="0"/>
              <a:t>4.Легко воспринимаемая информация </a:t>
            </a:r>
            <a:r>
              <a:rPr lang="ru-RU" dirty="0" smtClean="0"/>
              <a:t>(структурированное обучение) </a:t>
            </a:r>
          </a:p>
          <a:p>
            <a:pPr marL="0" indent="0">
              <a:buNone/>
            </a:pPr>
            <a:r>
              <a:rPr lang="ru-RU" b="1" dirty="0" smtClean="0"/>
              <a:t>5.Допустимость ошибки </a:t>
            </a:r>
            <a:r>
              <a:rPr lang="ru-RU" dirty="0" smtClean="0"/>
              <a:t>(сведение к минимуму опасности или негативных последствий)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6. Адаптация материала под необходимое и достаточное физическое и ментальное усилие </a:t>
            </a:r>
            <a:r>
              <a:rPr lang="ru-RU" dirty="0" smtClean="0"/>
              <a:t>(щадящий и поддерживающий режим работы) </a:t>
            </a:r>
          </a:p>
          <a:p>
            <a:pPr marL="0" indent="0">
              <a:buNone/>
            </a:pPr>
            <a:r>
              <a:rPr lang="ru-RU" b="1" dirty="0" smtClean="0"/>
              <a:t>7.Размер и пространство для доступа и </a:t>
            </a:r>
            <a:r>
              <a:rPr lang="ru-RU" dirty="0" smtClean="0"/>
              <a:t>использования (место для использования вспомогательных средств или сопровождающего)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5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Виды адаптаций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Программный </a:t>
            </a:r>
            <a:r>
              <a:rPr lang="ru-RU" b="1" dirty="0"/>
              <a:t>(то, чему учат) </a:t>
            </a:r>
          </a:p>
          <a:p>
            <a:r>
              <a:rPr lang="ru-RU" b="1" dirty="0" smtClean="0"/>
              <a:t>Методический </a:t>
            </a:r>
            <a:r>
              <a:rPr lang="ru-RU" b="1" dirty="0"/>
              <a:t>(то, как </a:t>
            </a:r>
            <a:r>
              <a:rPr lang="ru-RU" b="1" dirty="0" smtClean="0"/>
              <a:t>учат)</a:t>
            </a:r>
          </a:p>
          <a:p>
            <a:r>
              <a:rPr lang="ru-RU" b="1" dirty="0" smtClean="0"/>
              <a:t>Альтернативный </a:t>
            </a:r>
            <a:r>
              <a:rPr lang="ru-RU" b="1" dirty="0"/>
              <a:t>(изменение целей, вида деятельности).</a:t>
            </a:r>
          </a:p>
        </p:txBody>
      </p:sp>
      <p:pic>
        <p:nvPicPr>
          <p:cNvPr id="6146" name="Picture 2" descr="http://www.dobro.org.ru/wp-content/uploads/2014/11/1353120560_kid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0" b="897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" y="4797152"/>
            <a:ext cx="6286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obro.org.ru/wp-content/uploads/2014/11/1353120560_kids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0" b="897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2" r="50000"/>
          <a:stretch/>
        </p:blipFill>
        <p:spPr bwMode="auto">
          <a:xfrm>
            <a:off x="6000750" y="5288280"/>
            <a:ext cx="3143250" cy="23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Способы адаптации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Дополнени</a:t>
            </a:r>
            <a:r>
              <a:rPr lang="ru-RU" dirty="0"/>
              <a:t>е (добавление к планируемым результатам навыков коммуникации, самоконтроля) Для детей , обучающихся по АООП варианты 1,2 </a:t>
            </a:r>
          </a:p>
          <a:p>
            <a:r>
              <a:rPr lang="ru-RU" b="1" dirty="0" smtClean="0"/>
              <a:t>Упрощение</a:t>
            </a:r>
            <a:r>
              <a:rPr lang="ru-RU" dirty="0" smtClean="0"/>
              <a:t> </a:t>
            </a:r>
            <a:r>
              <a:rPr lang="ru-RU" dirty="0"/>
              <a:t>(изменение числа целей, изменение уровня сложности) Для детей, обучающихся по АООП, вариант 3 </a:t>
            </a:r>
            <a:endParaRPr lang="ru-RU" dirty="0" smtClean="0"/>
          </a:p>
          <a:p>
            <a:r>
              <a:rPr lang="ru-RU" b="1" dirty="0" smtClean="0"/>
              <a:t>Изменение</a:t>
            </a:r>
            <a:r>
              <a:rPr lang="ru-RU" dirty="0" smtClean="0"/>
              <a:t> (изменение </a:t>
            </a:r>
            <a:r>
              <a:rPr lang="ru-RU" dirty="0"/>
              <a:t>вида деятельности, целей, метод обучения) Для детей, обучающихся по АООП, варианты 3, 4</a:t>
            </a:r>
          </a:p>
        </p:txBody>
      </p:sp>
    </p:spTree>
    <p:extLst>
      <p:ext uri="{BB962C8B-B14F-4D97-AF65-F5344CB8AC3E}">
        <p14:creationId xmlns:p14="http://schemas.microsoft.com/office/powerpoint/2010/main" val="27436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Адаптации не должны быть избыточными, применяются только при необходимости и направлены на включение детей в общее образовательное пространство и совместную деятельность. </a:t>
            </a:r>
          </a:p>
          <a:p>
            <a:r>
              <a:rPr lang="ru-RU" dirty="0" smtClean="0"/>
              <a:t>Адаптации </a:t>
            </a:r>
            <a:r>
              <a:rPr lang="ru-RU" dirty="0"/>
              <a:t>не означают необычных событий, отношений, жизни.</a:t>
            </a:r>
          </a:p>
        </p:txBody>
      </p:sp>
    </p:spTree>
    <p:extLst>
      <p:ext uri="{BB962C8B-B14F-4D97-AF65-F5344CB8AC3E}">
        <p14:creationId xmlns:p14="http://schemas.microsoft.com/office/powerpoint/2010/main" val="17496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РЕСУРСНЫЕ КЛАССЫ (ЗОНЫ)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Модель «Инклюзивной молекулы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5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не класс в понятии – коллектив, это класс  - в понятии  - зона, место, куда ребенок с особенностями может прийти за помощью. </a:t>
            </a:r>
          </a:p>
          <a:p>
            <a:r>
              <a:rPr lang="ru-RU" dirty="0"/>
              <a:t>Ученики с </a:t>
            </a:r>
            <a:r>
              <a:rPr lang="ru-RU" dirty="0" smtClean="0"/>
              <a:t>ОВЗ </a:t>
            </a:r>
            <a:r>
              <a:rPr lang="ru-RU" dirty="0"/>
              <a:t>посещают часть уроков в ресурсном классе, а часть — вместе со своими одноклассниками в общеобразовательном классе. Учитель ресурсного класса может вести занятия в небольших группах или работать с ребенком индивидуально.</a:t>
            </a:r>
          </a:p>
          <a:p>
            <a:r>
              <a:rPr lang="ru-RU" dirty="0"/>
              <a:t>Учащиеся общеобразовательных классов также могут получать в ресурсном классе дополнительную помощь специалистов.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1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создания ресурсного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Подготовить ребёнка к обучению в общем классе </a:t>
            </a:r>
            <a:r>
              <a:rPr lang="ru-RU"/>
              <a:t>со </a:t>
            </a:r>
            <a:r>
              <a:rPr lang="ru-RU" smtClean="0"/>
              <a:t>всеми сверстниками</a:t>
            </a:r>
            <a:r>
              <a:rPr lang="ru-RU" dirty="0"/>
              <a:t>,  поддерживать в течение года, предоставить ребенку место для психологической, сенсорной разгрузки, не выходя из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1731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Решения о выборе уроков, которые ребенок будет посещать, об увеличении количества времени нахождения в классе, об уменьшении </a:t>
            </a:r>
            <a:r>
              <a:rPr lang="ru-RU" dirty="0" err="1"/>
              <a:t>тьюторской</a:t>
            </a:r>
            <a:r>
              <a:rPr lang="ru-RU" dirty="0"/>
              <a:t> поддержки, согласовываются с учителями общеобразовательного класса.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необходимости учитель ресурсного класса адаптирует учебные материалы под нужды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41101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Учитель ресурсного класса — это ведущий специалист по организации работы с учениками с </a:t>
            </a:r>
            <a:r>
              <a:rPr lang="ru-RU" dirty="0" smtClean="0"/>
              <a:t>ОВЗ в </a:t>
            </a:r>
            <a:r>
              <a:rPr lang="ru-RU" dirty="0"/>
              <a:t>школе. Он должен иметь высшее специальное педагогическое образование. Оптимальным для работы в ресурсном классе является учитель-дефектолог.</a:t>
            </a:r>
          </a:p>
          <a:p>
            <a:r>
              <a:rPr lang="ru-RU" dirty="0"/>
              <a:t>Если работа ресурсного класса строится на основе Прикладного анализа поведения (АВА), учитель должен иметь дополнительное образование в этом направлении.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обязанности учителя ресурсного класса входит: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726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проведение </a:t>
            </a:r>
            <a:r>
              <a:rPr lang="ru-RU" dirty="0"/>
              <a:t>диагностики особенностей развития учащихся ресурсного класса;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индивидуальных и групповых занятий с учениками, посещающими ресурсный класс;</a:t>
            </a:r>
          </a:p>
          <a:p>
            <a:r>
              <a:rPr lang="ru-RU" dirty="0" smtClean="0"/>
              <a:t> </a:t>
            </a:r>
            <a:r>
              <a:rPr lang="ru-RU" dirty="0"/>
              <a:t>организация работы по коррекции нежелательных форм поведения у учащихся с РАС;</a:t>
            </a:r>
          </a:p>
          <a:p>
            <a:r>
              <a:rPr lang="ru-RU" dirty="0" smtClean="0"/>
              <a:t>составление</a:t>
            </a:r>
            <a:r>
              <a:rPr lang="ru-RU" dirty="0"/>
              <a:t>, адаптация и корректировка образовательных и коррекционных программ и учебных планов;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планов уроков ресурсного класса;</a:t>
            </a:r>
          </a:p>
          <a:p>
            <a:r>
              <a:rPr lang="ru-RU" dirty="0" smtClean="0"/>
              <a:t>адаптация </a:t>
            </a:r>
            <a:r>
              <a:rPr lang="ru-RU" dirty="0"/>
              <a:t>учебных материалов с учетом индивидуальных особенностей учащихся;</a:t>
            </a:r>
          </a:p>
          <a:p>
            <a:r>
              <a:rPr lang="ru-RU" dirty="0" smtClean="0"/>
              <a:t>адаптация </a:t>
            </a:r>
            <a:r>
              <a:rPr lang="ru-RU" dirty="0"/>
              <a:t>учебных планов общеобразовательных классов для учащихся с </a:t>
            </a:r>
            <a:r>
              <a:rPr lang="ru-RU" dirty="0" smtClean="0"/>
              <a:t>ОВЗ;</a:t>
            </a:r>
            <a:endParaRPr lang="ru-RU" dirty="0"/>
          </a:p>
          <a:p>
            <a:r>
              <a:rPr lang="ru-RU" dirty="0" smtClean="0"/>
              <a:t>составление </a:t>
            </a:r>
            <a:r>
              <a:rPr lang="ru-RU" dirty="0"/>
              <a:t>рекомендаций по созданию в школе особых условий для учащихся с </a:t>
            </a:r>
            <a:r>
              <a:rPr lang="ru-RU" dirty="0" smtClean="0"/>
              <a:t>ОВЗ;</a:t>
            </a:r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бучение </a:t>
            </a:r>
            <a:r>
              <a:rPr lang="ru-RU" dirty="0" err="1"/>
              <a:t>тьюторов</a:t>
            </a:r>
            <a:r>
              <a:rPr lang="ru-RU" dirty="0"/>
              <a:t>;</a:t>
            </a:r>
          </a:p>
          <a:p>
            <a:r>
              <a:rPr lang="ru-RU" dirty="0" smtClean="0"/>
              <a:t>консультирование </a:t>
            </a:r>
            <a:r>
              <a:rPr lang="ru-RU" dirty="0"/>
              <a:t>родителей и работников школы;</a:t>
            </a:r>
          </a:p>
          <a:p>
            <a:r>
              <a:rPr lang="ru-RU" dirty="0" smtClean="0"/>
              <a:t>мониторинг </a:t>
            </a:r>
            <a:r>
              <a:rPr lang="ru-RU" dirty="0"/>
              <a:t>эффективности образовательного процесса для учеников с </a:t>
            </a:r>
            <a:r>
              <a:rPr lang="ru-RU" dirty="0" smtClean="0"/>
              <a:t>ОВЗ.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.yaplakal.com/pics/pics_original/1/7/3/6125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47400" cy="49803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880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дети – одинаковые. Одинаковые дети – одинаковая система образования.</a:t>
            </a:r>
          </a:p>
          <a:p>
            <a:r>
              <a:rPr lang="ru-RU" b="1" dirty="0" smtClean="0"/>
              <a:t>Дети с ограниченными возможностями здоровья – специальные школы.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no-im.ru/images/project/res-class/class-sche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Зона сенсорной разгрузки – место где </a:t>
            </a:r>
            <a:r>
              <a:rPr lang="ru-RU" b="1" dirty="0"/>
              <a:t>дети могут снять напряжение после занятий.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376265"/>
          </a:xfrm>
        </p:spPr>
        <p:txBody>
          <a:bodyPr/>
          <a:lstStyle/>
          <a:p>
            <a:r>
              <a:rPr lang="ru-RU" dirty="0"/>
              <a:t>Зона сенсорной </a:t>
            </a:r>
            <a:r>
              <a:rPr lang="ru-RU" dirty="0" smtClean="0"/>
              <a:t>разгрузки:  </a:t>
            </a:r>
            <a:r>
              <a:rPr lang="ru-RU" dirty="0"/>
              <a:t>кресла-мешки, маты, </a:t>
            </a:r>
            <a:r>
              <a:rPr lang="ru-RU" dirty="0" err="1"/>
              <a:t>фитболы</a:t>
            </a:r>
            <a:r>
              <a:rPr lang="ru-RU" dirty="0"/>
              <a:t>, </a:t>
            </a:r>
            <a:r>
              <a:rPr lang="ru-RU" dirty="0" smtClean="0"/>
              <a:t>игрушки, качели и др.</a:t>
            </a:r>
            <a:endParaRPr lang="ru-RU" dirty="0"/>
          </a:p>
        </p:txBody>
      </p:sp>
      <p:pic>
        <p:nvPicPr>
          <p:cNvPr id="3074" name="Picture 2" descr="C:\Users\R530\Desktop\август\sensory-integ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48" y="2852936"/>
            <a:ext cx="5969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Парты для индивидуальной работы должны быть разделены ширмами или разделены пространством, т.к. дети с ОВЗ легко отвлекаются.</a:t>
            </a:r>
          </a:p>
          <a:p>
            <a:endParaRPr lang="ru-RU" dirty="0"/>
          </a:p>
        </p:txBody>
      </p:sp>
      <p:pic>
        <p:nvPicPr>
          <p:cNvPr id="2050" name="Picture 2" descr="C:\Users\R530\Desktop\август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71" y="2924944"/>
            <a:ext cx="5508077" cy="3623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05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286633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Перевернутый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448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Родоначальниками модели перевернутого класса считаются два учителя – Джонатан Бергман (</a:t>
            </a:r>
            <a:r>
              <a:rPr lang="ru-RU" dirty="0" err="1"/>
              <a:t>Jonathan</a:t>
            </a:r>
            <a:r>
              <a:rPr lang="ru-RU" dirty="0"/>
              <a:t> </a:t>
            </a:r>
            <a:r>
              <a:rPr lang="ru-RU" dirty="0" err="1"/>
              <a:t>Bergman</a:t>
            </a:r>
            <a:r>
              <a:rPr lang="ru-RU" dirty="0"/>
              <a:t>) и Аарон </a:t>
            </a:r>
            <a:r>
              <a:rPr lang="ru-RU" dirty="0" err="1"/>
              <a:t>Сэмс</a:t>
            </a:r>
            <a:r>
              <a:rPr lang="ru-RU" dirty="0"/>
              <a:t> (</a:t>
            </a:r>
            <a:r>
              <a:rPr lang="ru-RU" dirty="0" err="1"/>
              <a:t>Aaron</a:t>
            </a:r>
            <a:r>
              <a:rPr lang="ru-RU" dirty="0"/>
              <a:t> </a:t>
            </a:r>
            <a:r>
              <a:rPr lang="ru-RU" dirty="0" err="1"/>
              <a:t>Sams</a:t>
            </a:r>
            <a:r>
              <a:rPr lang="ru-RU" dirty="0"/>
              <a:t>), которые в 2007 году сначала придумали, как обеспечить своими лекциями спортсменов, часто пропускающих занятия, а затем развили эту идею в новое образовательное направление.</a:t>
            </a:r>
          </a:p>
        </p:txBody>
      </p:sp>
      <p:pic>
        <p:nvPicPr>
          <p:cNvPr id="1026" name="Picture 2" descr="http://mrslwaltz.weebly.com/uploads/1/8/7/5/18753104/147052940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4"/>
          <a:stretch/>
        </p:blipFill>
        <p:spPr bwMode="auto">
          <a:xfrm>
            <a:off x="251520" y="260648"/>
            <a:ext cx="4105359" cy="35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работает перевернутый класс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95536" y="1177552"/>
            <a:ext cx="3352800" cy="2366963"/>
            <a:chOff x="1200" y="318"/>
            <a:chExt cx="5280" cy="3728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43"/>
              <a:ext cx="5280" cy="3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00" y="318"/>
              <a:ext cx="5280" cy="1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Обычное занятие/ урок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image2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93424"/>
            <a:ext cx="3600400" cy="223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4149080"/>
            <a:ext cx="34563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Учитель/ педагог</a:t>
            </a:r>
          </a:p>
          <a:p>
            <a:pPr algn="just"/>
            <a:r>
              <a:rPr lang="ru-RU" b="1" dirty="0" smtClean="0"/>
              <a:t>Объясняет материал </a:t>
            </a:r>
            <a:r>
              <a:rPr lang="ru-RU" b="1" dirty="0"/>
              <a:t>в классе</a:t>
            </a:r>
          </a:p>
          <a:p>
            <a:pPr algn="just"/>
            <a:endParaRPr lang="ru-RU" b="1" dirty="0"/>
          </a:p>
          <a:p>
            <a:pPr algn="just"/>
            <a:r>
              <a:rPr lang="ru-RU" sz="2000" b="1" dirty="0" err="1"/>
              <a:t>Обучащиеся</a:t>
            </a:r>
            <a:r>
              <a:rPr lang="ru-RU" b="1" dirty="0"/>
              <a:t>	дома</a:t>
            </a:r>
          </a:p>
          <a:p>
            <a:pPr algn="just"/>
            <a:r>
              <a:rPr lang="ru-RU" b="1" dirty="0"/>
              <a:t>закрепляют	</a:t>
            </a:r>
            <a:r>
              <a:rPr lang="ru-RU" b="1" dirty="0" smtClean="0"/>
              <a:t>новый материал</a:t>
            </a:r>
            <a:r>
              <a:rPr lang="ru-RU" b="1" dirty="0"/>
              <a:t>, выполняя </a:t>
            </a:r>
            <a:r>
              <a:rPr lang="ru-RU" b="1" dirty="0" smtClean="0"/>
              <a:t>домашнее задание</a:t>
            </a:r>
            <a:endParaRPr lang="ru-RU" b="1" dirty="0"/>
          </a:p>
          <a:p>
            <a:r>
              <a:rPr lang="ru-RU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9336" y="3568998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Учитель</a:t>
            </a:r>
            <a:r>
              <a:rPr lang="en-US" b="1" dirty="0"/>
              <a:t>/ </a:t>
            </a:r>
            <a:r>
              <a:rPr lang="en-US" b="1" dirty="0" err="1"/>
              <a:t>педагог</a:t>
            </a:r>
            <a:endParaRPr lang="ru-RU" dirty="0"/>
          </a:p>
          <a:p>
            <a:r>
              <a:rPr lang="en-US" i="1" dirty="0" err="1"/>
              <a:t>предлагает</a:t>
            </a:r>
            <a:r>
              <a:rPr lang="en-US" i="1" dirty="0"/>
              <a:t> </a:t>
            </a:r>
            <a:r>
              <a:rPr lang="en-US" dirty="0" err="1"/>
              <a:t>домашнее</a:t>
            </a:r>
            <a:r>
              <a:rPr lang="en-US" dirty="0"/>
              <a:t> </a:t>
            </a:r>
            <a:r>
              <a:rPr lang="en-US" dirty="0" err="1"/>
              <a:t>задание</a:t>
            </a:r>
            <a:r>
              <a:rPr lang="en-US" dirty="0"/>
              <a:t> в </a:t>
            </a:r>
            <a:r>
              <a:rPr lang="en-US" dirty="0" err="1"/>
              <a:t>форме</a:t>
            </a:r>
            <a:r>
              <a:rPr lang="en-US" dirty="0"/>
              <a:t> </a:t>
            </a:r>
            <a:r>
              <a:rPr lang="en-US" dirty="0" err="1"/>
              <a:t>учебного</a:t>
            </a:r>
            <a:r>
              <a:rPr lang="en-US" dirty="0"/>
              <a:t> </a:t>
            </a:r>
            <a:r>
              <a:rPr lang="en-US" dirty="0" err="1"/>
              <a:t>видео</a:t>
            </a:r>
            <a:r>
              <a:rPr lang="en-US" dirty="0"/>
              <a:t>, </a:t>
            </a:r>
            <a:r>
              <a:rPr lang="en-US" dirty="0" err="1"/>
              <a:t>инфографики</a:t>
            </a:r>
            <a:r>
              <a:rPr lang="en-US" dirty="0"/>
              <a:t>, </a:t>
            </a:r>
            <a:r>
              <a:rPr lang="en-US" dirty="0" err="1"/>
              <a:t>презентации</a:t>
            </a:r>
            <a:r>
              <a:rPr lang="en-US" dirty="0"/>
              <a:t>, </a:t>
            </a:r>
            <a:r>
              <a:rPr lang="en-US" dirty="0" err="1"/>
              <a:t>давая</a:t>
            </a:r>
            <a:r>
              <a:rPr lang="en-US" dirty="0"/>
              <a:t> </a:t>
            </a:r>
            <a:r>
              <a:rPr lang="en-US" dirty="0" err="1"/>
              <a:t>подробную</a:t>
            </a:r>
            <a:r>
              <a:rPr lang="en-US" dirty="0"/>
              <a:t> </a:t>
            </a:r>
            <a:r>
              <a:rPr lang="en-US" dirty="0" err="1"/>
              <a:t>инструкцию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работе</a:t>
            </a:r>
            <a:r>
              <a:rPr lang="en-US" dirty="0"/>
              <a:t> с </a:t>
            </a:r>
            <a:r>
              <a:rPr lang="en-US" dirty="0" err="1"/>
              <a:t>ними</a:t>
            </a:r>
            <a:endParaRPr lang="ru-RU" dirty="0"/>
          </a:p>
          <a:p>
            <a:r>
              <a:rPr lang="en-US" b="1" dirty="0" err="1"/>
              <a:t>Обучащиеся</a:t>
            </a:r>
            <a:endParaRPr lang="ru-RU" dirty="0"/>
          </a:p>
          <a:p>
            <a:r>
              <a:rPr lang="en-US" i="1" dirty="0" err="1"/>
              <a:t>просматривают</a:t>
            </a:r>
            <a:r>
              <a:rPr lang="en-US" i="1" dirty="0"/>
              <a:t> </a:t>
            </a:r>
            <a:r>
              <a:rPr lang="en-US" dirty="0" err="1"/>
              <a:t>фильм</a:t>
            </a:r>
            <a:r>
              <a:rPr lang="en-US" dirty="0"/>
              <a:t> </a:t>
            </a:r>
            <a:r>
              <a:rPr lang="en-US" dirty="0" err="1"/>
              <a:t>дома</a:t>
            </a:r>
            <a:r>
              <a:rPr lang="en-US" dirty="0"/>
              <a:t>, </a:t>
            </a:r>
            <a:r>
              <a:rPr lang="en-US" dirty="0" err="1"/>
              <a:t>предварительно</a:t>
            </a:r>
            <a:r>
              <a:rPr lang="en-US" dirty="0"/>
              <a:t>	</a:t>
            </a:r>
            <a:r>
              <a:rPr lang="en-US" dirty="0" err="1"/>
              <a:t>выполняя</a:t>
            </a:r>
            <a:r>
              <a:rPr lang="en-US" dirty="0"/>
              <a:t> </a:t>
            </a:r>
            <a:r>
              <a:rPr lang="en-US" dirty="0" err="1"/>
              <a:t>задания</a:t>
            </a:r>
            <a:r>
              <a:rPr lang="en-US" dirty="0"/>
              <a:t>, </a:t>
            </a:r>
            <a:r>
              <a:rPr lang="en-US" dirty="0" err="1"/>
              <a:t>необходимые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дальнейшей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в </a:t>
            </a:r>
            <a:r>
              <a:rPr lang="en-US" dirty="0" err="1"/>
              <a:t>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4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8780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+ Повышается ответственность обучающихся.</a:t>
            </a:r>
          </a:p>
          <a:p>
            <a:pPr marL="0" indent="0">
              <a:buNone/>
            </a:pPr>
            <a:r>
              <a:rPr lang="ru-RU" dirty="0" smtClean="0"/>
              <a:t>- Нагрузка для учителя, нет материалов.</a:t>
            </a:r>
          </a:p>
          <a:p>
            <a:pPr marL="0" indent="0">
              <a:buNone/>
            </a:pPr>
            <a:r>
              <a:rPr lang="ru-RU" dirty="0" smtClean="0"/>
              <a:t>+ Непонятное </a:t>
            </a:r>
            <a:r>
              <a:rPr lang="ru-RU" dirty="0"/>
              <a:t>место </a:t>
            </a:r>
            <a:r>
              <a:rPr lang="ru-RU" dirty="0" err="1"/>
              <a:t>видеолекции</a:t>
            </a:r>
            <a:r>
              <a:rPr lang="ru-RU" dirty="0"/>
              <a:t> можно пересмотреть сколько угодно раз; можно обратиться к справочнику FAQ (часто задаваемые вопросы</a:t>
            </a:r>
            <a:r>
              <a:rPr lang="ru-RU" dirty="0" smtClean="0"/>
              <a:t>);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ru-RU" dirty="0" smtClean="0"/>
              <a:t>Больше </a:t>
            </a:r>
            <a:r>
              <a:rPr lang="ru-RU" dirty="0"/>
              <a:t>возможности на уроке </a:t>
            </a:r>
            <a:r>
              <a:rPr lang="ru-RU" dirty="0" smtClean="0"/>
              <a:t>использовать </a:t>
            </a:r>
            <a:r>
              <a:rPr lang="ru-RU" dirty="0"/>
              <a:t>активные формы </a:t>
            </a:r>
            <a:r>
              <a:rPr lang="ru-RU" dirty="0" smtClean="0"/>
              <a:t>обучения;</a:t>
            </a:r>
          </a:p>
          <a:p>
            <a:pPr marL="0" indent="0">
              <a:buNone/>
            </a:pPr>
            <a:r>
              <a:rPr lang="ru-RU" dirty="0" smtClean="0"/>
              <a:t>- Больше </a:t>
            </a:r>
            <a:r>
              <a:rPr lang="ru-RU" dirty="0"/>
              <a:t>времени требуется на подготовку к </a:t>
            </a:r>
          </a:p>
          <a:p>
            <a:pPr marL="0" indent="0">
              <a:buNone/>
            </a:pPr>
            <a:r>
              <a:rPr lang="ru-RU" dirty="0"/>
              <a:t>уроку </a:t>
            </a:r>
          </a:p>
          <a:p>
            <a:pPr marL="0" indent="0">
              <a:buNone/>
            </a:pPr>
            <a:r>
              <a:rPr lang="ru-RU" dirty="0" smtClean="0"/>
              <a:t>- Нет </a:t>
            </a:r>
            <a:r>
              <a:rPr lang="ru-RU" dirty="0"/>
              <a:t>возможности сразу ответить на вопрос </a:t>
            </a:r>
          </a:p>
          <a:p>
            <a:pPr marL="0" indent="0">
              <a:buNone/>
            </a:pPr>
            <a:r>
              <a:rPr lang="ru-RU" dirty="0"/>
              <a:t>обучающегося по изучаемому дома материалу </a:t>
            </a:r>
          </a:p>
          <a:p>
            <a:pPr marL="0" indent="0">
              <a:buNone/>
            </a:pPr>
            <a:r>
              <a:rPr lang="ru-RU" dirty="0"/>
              <a:t>-  Не каждый педагог обладает достаточными </a:t>
            </a:r>
          </a:p>
          <a:p>
            <a:pPr marL="0" indent="0">
              <a:buNone/>
            </a:pPr>
            <a:r>
              <a:rPr lang="ru-RU" dirty="0"/>
              <a:t>ИКТ-компетенциями для подготовки </a:t>
            </a:r>
          </a:p>
          <a:p>
            <a:pPr marL="0" indent="0">
              <a:buNone/>
            </a:pPr>
            <a:r>
              <a:rPr lang="ru-RU" dirty="0"/>
              <a:t>электронных ресурсов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Бинарный урок </a:t>
            </a:r>
            <a:br>
              <a:rPr lang="ru-RU" b="1" dirty="0" smtClean="0"/>
            </a:br>
            <a:r>
              <a:rPr lang="ru-RU" b="1" dirty="0" smtClean="0"/>
              <a:t>(интегрированный урок, </a:t>
            </a:r>
            <a:r>
              <a:rPr lang="ru-RU" b="1" dirty="0" err="1" smtClean="0"/>
              <a:t>соучительство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Специалисты сопровождения не должны сидеть в своем кабинете, должны помогать педагогу инклюзивного класса.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http://gvardija13.ru/upload/medialibrary/01c/01cf5d5e468e026ddcc540bf4f5f13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624652" cy="283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laycast.ru/uploads/2015/08/27/148352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22" y="2780928"/>
            <a:ext cx="1097938" cy="39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4.pic4you.ru/y2014/08-13/12216/4544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80" y="2994534"/>
            <a:ext cx="1821641" cy="375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highfy.co.in/assets/frontend/onepage/img/Manage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8479"/>
            <a:ext cx="1498574" cy="39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rhivurokov.ru/kopilka/up/html/2017/05/07/k_590ed0a1c88d6/413629_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5425948"/>
            <a:ext cx="3816424" cy="15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arhivurokov.ru/kopilka/up/html/2017/05/07/k_590ed0a1c88d6/413629_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76" y="5350512"/>
            <a:ext cx="3816424" cy="15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бинарных уроков.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Один учит – второй ассистирует.</a:t>
            </a:r>
          </a:p>
          <a:p>
            <a:r>
              <a:rPr lang="ru-RU" b="1" dirty="0" smtClean="0"/>
              <a:t>Класс разделен на 2 неоднородные группы, оказывается помощь детям, по сценарию учителя.</a:t>
            </a:r>
          </a:p>
          <a:p>
            <a:endParaRPr lang="ru-RU" b="1" dirty="0" smtClean="0"/>
          </a:p>
          <a:p>
            <a:r>
              <a:rPr lang="ru-RU" b="1" dirty="0" smtClean="0"/>
              <a:t>Один берет ответственность за общий план урока, второй выборочно упрощает или углубляет учебный материал.</a:t>
            </a:r>
          </a:p>
          <a:p>
            <a:r>
              <a:rPr lang="ru-RU" b="1" dirty="0" smtClean="0"/>
              <a:t>Оба активно работают со всем классом но выполняют разные функции.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7560840" cy="22322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5704" y="3736464"/>
            <a:ext cx="7560840" cy="22322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бинарных уроков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Обмен опытом.</a:t>
            </a:r>
          </a:p>
          <a:p>
            <a:r>
              <a:rPr lang="ru-RU" dirty="0" smtClean="0"/>
              <a:t>Обмен методами, приемами обучения.</a:t>
            </a:r>
          </a:p>
          <a:p>
            <a:r>
              <a:rPr lang="ru-RU" dirty="0" smtClean="0"/>
              <a:t>Включение «особых» детей во фронтальную работу класса.</a:t>
            </a:r>
          </a:p>
          <a:p>
            <a:r>
              <a:rPr lang="ru-RU" dirty="0" smtClean="0"/>
              <a:t>Профессиональный рост.</a:t>
            </a:r>
          </a:p>
          <a:p>
            <a:r>
              <a:rPr lang="ru-RU" dirty="0" smtClean="0"/>
              <a:t>Эмоциональная поддержка.</a:t>
            </a:r>
          </a:p>
          <a:p>
            <a:r>
              <a:rPr lang="ru-RU" dirty="0" smtClean="0"/>
              <a:t>Междисциплинарная коммуникация.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3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Мир «особого» ребёнка – </a:t>
            </a:r>
            <a:br>
              <a:rPr lang="ru-RU" b="1" dirty="0"/>
            </a:br>
            <a:r>
              <a:rPr lang="ru-RU" b="1" dirty="0"/>
              <a:t>Интересен и пуглив. </a:t>
            </a:r>
            <a:br>
              <a:rPr lang="ru-RU" b="1" dirty="0"/>
            </a:br>
            <a:r>
              <a:rPr lang="ru-RU" b="1" dirty="0"/>
              <a:t>Мир «особого» ребёнка – </a:t>
            </a:r>
            <a:br>
              <a:rPr lang="ru-RU" b="1" dirty="0"/>
            </a:br>
            <a:r>
              <a:rPr lang="ru-RU" b="1" dirty="0"/>
              <a:t>Безобразен и красив. </a:t>
            </a:r>
            <a:br>
              <a:rPr lang="ru-RU" b="1" dirty="0"/>
            </a:br>
            <a:r>
              <a:rPr lang="ru-RU" b="1" dirty="0"/>
              <a:t>Неуклюж, немного страшен, </a:t>
            </a:r>
            <a:br>
              <a:rPr lang="ru-RU" b="1" dirty="0"/>
            </a:br>
            <a:r>
              <a:rPr lang="ru-RU" b="1" dirty="0"/>
              <a:t>Добродушен и открыт </a:t>
            </a:r>
            <a:br>
              <a:rPr lang="ru-RU" b="1" dirty="0"/>
            </a:br>
            <a:r>
              <a:rPr lang="ru-RU" b="1" dirty="0"/>
              <a:t>Мир «особого» ребёнка. </a:t>
            </a:r>
            <a:br>
              <a:rPr lang="ru-RU" b="1" dirty="0"/>
            </a:br>
            <a:r>
              <a:rPr lang="ru-RU" b="1" dirty="0"/>
              <a:t>Иногда он нас страшит. </a:t>
            </a:r>
            <a:br>
              <a:rPr lang="ru-RU" b="1" dirty="0"/>
            </a:br>
            <a:r>
              <a:rPr lang="ru-RU" b="1" dirty="0"/>
              <a:t>Почему он агрессивен? </a:t>
            </a:r>
            <a:br>
              <a:rPr lang="ru-RU" b="1" dirty="0"/>
            </a:br>
            <a:r>
              <a:rPr lang="ru-RU" b="1" dirty="0"/>
              <a:t>Почему он молчалив? </a:t>
            </a:r>
            <a:br>
              <a:rPr lang="ru-RU" b="1" dirty="0"/>
            </a:br>
            <a:r>
              <a:rPr lang="ru-RU" b="1" dirty="0"/>
              <a:t>Почему он так испуган? </a:t>
            </a:r>
            <a:br>
              <a:rPr lang="ru-RU" b="1" dirty="0"/>
            </a:br>
            <a:r>
              <a:rPr lang="ru-RU" b="1" dirty="0"/>
              <a:t>И совсем не говорит? </a:t>
            </a:r>
            <a:br>
              <a:rPr lang="ru-RU" b="1" dirty="0"/>
            </a:br>
            <a:r>
              <a:rPr lang="ru-RU" b="1" dirty="0"/>
              <a:t>Мир «особого» ребёнка… </a:t>
            </a:r>
            <a:br>
              <a:rPr lang="ru-RU" b="1" dirty="0"/>
            </a:br>
            <a:r>
              <a:rPr lang="ru-RU" b="1" dirty="0"/>
              <a:t>Он закрыт от глаз чужих. </a:t>
            </a:r>
            <a:br>
              <a:rPr lang="ru-RU" b="1" dirty="0"/>
            </a:br>
            <a:r>
              <a:rPr lang="ru-RU" b="1" dirty="0"/>
              <a:t>Мир «особого» ребёнка </a:t>
            </a:r>
            <a:br>
              <a:rPr lang="ru-RU" b="1" dirty="0"/>
            </a:br>
            <a:r>
              <a:rPr lang="ru-RU" b="1" dirty="0"/>
              <a:t>Допускает лишь своих.</a:t>
            </a:r>
          </a:p>
        </p:txBody>
      </p:sp>
    </p:spTree>
    <p:extLst>
      <p:ext uri="{BB962C8B-B14F-4D97-AF65-F5344CB8AC3E}">
        <p14:creationId xmlns:p14="http://schemas.microsoft.com/office/powerpoint/2010/main" val="13835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clipart.coolclips.com/480/vectors/tf05318/CoolClips_vc0664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37455"/>
            <a:ext cx="4171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tg.adminu.ru/wp-content/uploads/2012/12/dtg.fgos_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90">
            <a:off x="2120672" y="-609598"/>
            <a:ext cx="4125838" cy="41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6372200" y="307504"/>
            <a:ext cx="2304256" cy="189736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Инклюзия</a:t>
            </a:r>
            <a:endParaRPr lang="ru-RU" b="1" dirty="0"/>
          </a:p>
        </p:txBody>
      </p:sp>
      <p:sp>
        <p:nvSpPr>
          <p:cNvPr id="7" name="Пятно 1 6"/>
          <p:cNvSpPr/>
          <p:nvPr/>
        </p:nvSpPr>
        <p:spPr>
          <a:xfrm>
            <a:off x="5124400" y="1453321"/>
            <a:ext cx="2304256" cy="189736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Тьютер</a:t>
            </a:r>
            <a:endParaRPr lang="ru-RU" sz="2400" b="1" dirty="0"/>
          </a:p>
        </p:txBody>
      </p:sp>
      <p:sp>
        <p:nvSpPr>
          <p:cNvPr id="8" name="Пятно 1 7"/>
          <p:cNvSpPr/>
          <p:nvPr/>
        </p:nvSpPr>
        <p:spPr>
          <a:xfrm>
            <a:off x="6372200" y="2509664"/>
            <a:ext cx="2945032" cy="189736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Специальные условия</a:t>
            </a:r>
            <a:endParaRPr lang="ru-RU" b="1" dirty="0"/>
          </a:p>
        </p:txBody>
      </p:sp>
      <p:sp>
        <p:nvSpPr>
          <p:cNvPr id="9" name="Пятно 1 8"/>
          <p:cNvSpPr/>
          <p:nvPr/>
        </p:nvSpPr>
        <p:spPr>
          <a:xfrm>
            <a:off x="254574" y="2106761"/>
            <a:ext cx="2304256" cy="189736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АООП</a:t>
            </a:r>
            <a:endParaRPr lang="ru-RU" sz="3200" b="1" dirty="0"/>
          </a:p>
        </p:txBody>
      </p:sp>
      <p:sp>
        <p:nvSpPr>
          <p:cNvPr id="10" name="Пятно 1 9"/>
          <p:cNvSpPr/>
          <p:nvPr/>
        </p:nvSpPr>
        <p:spPr>
          <a:xfrm>
            <a:off x="182606" y="188640"/>
            <a:ext cx="2304256" cy="189736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ОВЗ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708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inva-life.ru/_fr/13/13572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0548" r="50742" b="60752"/>
          <a:stretch/>
        </p:blipFill>
        <p:spPr bwMode="auto">
          <a:xfrm>
            <a:off x="0" y="53340"/>
            <a:ext cx="4077216" cy="22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va-life.ru/_fr/13/13572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4" t="18229" r="4894" b="60906"/>
          <a:stretch/>
        </p:blipFill>
        <p:spPr bwMode="auto">
          <a:xfrm>
            <a:off x="4072240" y="92369"/>
            <a:ext cx="3489072" cy="22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nva-life.ru/_fr/13/13572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52134" r="70272" b="27950"/>
          <a:stretch/>
        </p:blipFill>
        <p:spPr bwMode="auto">
          <a:xfrm>
            <a:off x="0" y="2286000"/>
            <a:ext cx="3464689" cy="19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nva-life.ru/_fr/13/13572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2" t="56165" r="47297" b="27475"/>
          <a:stretch/>
        </p:blipFill>
        <p:spPr bwMode="auto">
          <a:xfrm>
            <a:off x="3464689" y="2286000"/>
            <a:ext cx="4304554" cy="19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nva-life.ru/_fr/13/13572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55216" r="28038" b="27001"/>
          <a:stretch/>
        </p:blipFill>
        <p:spPr bwMode="auto">
          <a:xfrm>
            <a:off x="-5017" y="4279384"/>
            <a:ext cx="3469705" cy="22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inva-life.ru/_fr/13/13572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2" t="50000" r="2867" b="28187"/>
          <a:stretch/>
        </p:blipFill>
        <p:spPr bwMode="auto">
          <a:xfrm>
            <a:off x="3193805" y="4018654"/>
            <a:ext cx="4395713" cy="25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inva-life.ru/_fr/13/1357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" y="215205"/>
            <a:ext cx="9021177" cy="64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5269970" cy="565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Понятие «Инклюзия»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5127348"/>
            <a:ext cx="6036176" cy="965947"/>
          </a:xfrm>
        </p:spPr>
        <p:txBody>
          <a:bodyPr>
            <a:normAutofit fontScale="70000" lnSpcReduction="20000"/>
          </a:bodyPr>
          <a:lstStyle/>
          <a:p>
            <a:r>
              <a:rPr lang="ru-RU" sz="4400" b="1" dirty="0" smtClean="0"/>
              <a:t>Россия – 2012г.</a:t>
            </a:r>
          </a:p>
          <a:p>
            <a:r>
              <a:rPr lang="ru-RU" sz="4400" b="1" dirty="0" smtClean="0"/>
              <a:t>Италия - 1971г.</a:t>
            </a:r>
            <a:endParaRPr lang="ru-RU" sz="4400" b="1" dirty="0"/>
          </a:p>
        </p:txBody>
      </p:sp>
      <p:pic>
        <p:nvPicPr>
          <p:cNvPr id="1028" name="Picture 4" descr="http://nancydepcik.com/wp-content/uploads/2017/03/Professional-Speaker-Personal-Development-Positive-Attitud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38616"/>
            <a:ext cx="2533666" cy="37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 rot="17919952">
            <a:off x="331348" y="1859322"/>
            <a:ext cx="2408568" cy="2988912"/>
          </a:xfrm>
          <a:prstGeom prst="cloudCallout">
            <a:avLst/>
          </a:prstGeom>
          <a:ln w="57150"/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Страх перед неизвестным</a:t>
            </a:r>
            <a:endParaRPr lang="ru-RU" b="1" dirty="0"/>
          </a:p>
        </p:txBody>
      </p:sp>
      <p:sp>
        <p:nvSpPr>
          <p:cNvPr id="9" name="Выноска-облако 8"/>
          <p:cNvSpPr/>
          <p:nvPr/>
        </p:nvSpPr>
        <p:spPr>
          <a:xfrm rot="2209377">
            <a:off x="4939396" y="-46965"/>
            <a:ext cx="2408568" cy="2988912"/>
          </a:xfrm>
          <a:prstGeom prst="cloudCallou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908720"/>
            <a:ext cx="8608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Страх вреда </a:t>
            </a:r>
          </a:p>
          <a:p>
            <a:r>
              <a:rPr lang="ru-RU" b="1" dirty="0" smtClean="0"/>
              <a:t>инклюзии для </a:t>
            </a:r>
          </a:p>
          <a:p>
            <a:r>
              <a:rPr lang="ru-RU" b="1" dirty="0" smtClean="0"/>
              <a:t>остальных </a:t>
            </a:r>
          </a:p>
          <a:p>
            <a:r>
              <a:rPr lang="ru-RU" b="1" dirty="0" smtClean="0"/>
              <a:t>участников </a:t>
            </a:r>
          </a:p>
          <a:p>
            <a:r>
              <a:rPr lang="ru-RU" b="1" dirty="0" smtClean="0"/>
              <a:t>образовательного </a:t>
            </a:r>
          </a:p>
          <a:p>
            <a:r>
              <a:rPr lang="ru-RU" b="1" dirty="0" smtClean="0"/>
              <a:t>процесса</a:t>
            </a:r>
            <a:endParaRPr lang="ru-RU" b="1" dirty="0"/>
          </a:p>
        </p:txBody>
      </p:sp>
      <p:sp>
        <p:nvSpPr>
          <p:cNvPr id="11" name="Выноска-облако 10"/>
          <p:cNvSpPr/>
          <p:nvPr/>
        </p:nvSpPr>
        <p:spPr>
          <a:xfrm rot="4011559">
            <a:off x="6092228" y="1871115"/>
            <a:ext cx="2408568" cy="2988912"/>
          </a:xfrm>
          <a:prstGeom prst="cloudCallou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2663046"/>
            <a:ext cx="246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Негативные установки</a:t>
            </a:r>
          </a:p>
          <a:p>
            <a:r>
              <a:rPr lang="ru-RU" b="1" dirty="0" smtClean="0"/>
              <a:t>предубеждения</a:t>
            </a:r>
            <a:endParaRPr lang="ru-RU" b="1" dirty="0"/>
          </a:p>
        </p:txBody>
      </p:sp>
      <p:sp>
        <p:nvSpPr>
          <p:cNvPr id="13" name="Выноска-облако 12"/>
          <p:cNvSpPr/>
          <p:nvPr/>
        </p:nvSpPr>
        <p:spPr>
          <a:xfrm rot="6242995">
            <a:off x="5757897" y="3632892"/>
            <a:ext cx="2408568" cy="2988912"/>
          </a:xfrm>
          <a:prstGeom prst="cloudCallou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43680" y="4804182"/>
            <a:ext cx="212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Профессиональная</a:t>
            </a:r>
          </a:p>
          <a:p>
            <a:r>
              <a:rPr lang="ru-RU" b="1" dirty="0" smtClean="0"/>
              <a:t>неуверенность</a:t>
            </a:r>
            <a:endParaRPr lang="ru-RU" b="1" dirty="0"/>
          </a:p>
        </p:txBody>
      </p:sp>
      <p:sp>
        <p:nvSpPr>
          <p:cNvPr id="15" name="Выноска-облако 14"/>
          <p:cNvSpPr/>
          <p:nvPr/>
        </p:nvSpPr>
        <p:spPr>
          <a:xfrm rot="18804171">
            <a:off x="1446994" y="142992"/>
            <a:ext cx="2408568" cy="2988912"/>
          </a:xfrm>
          <a:prstGeom prst="cloudCallout">
            <a:avLst/>
          </a:prstGeom>
          <a:ln w="571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1124744"/>
            <a:ext cx="6833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Психологическая </a:t>
            </a:r>
          </a:p>
          <a:p>
            <a:r>
              <a:rPr lang="ru-RU" b="1" dirty="0" smtClean="0"/>
              <a:t>неготовность к </a:t>
            </a:r>
          </a:p>
          <a:p>
            <a:r>
              <a:rPr lang="ru-RU" b="1" dirty="0" smtClean="0"/>
              <a:t>работе с «особыми» </a:t>
            </a:r>
          </a:p>
          <a:p>
            <a:r>
              <a:rPr lang="ru-RU" b="1" dirty="0" smtClean="0"/>
              <a:t>детьми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18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://skachat-kartinki.ru/img/picture/Oct/12/cc332b0ad9b0fd0fb8dcd7b31b134f23/min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1" y="332656"/>
            <a:ext cx="5238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esources.emaze.com/vbscenes/layoutimages/635000696088248017_woman-exci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78" y="980728"/>
            <a:ext cx="2707260" cy="61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 rot="2252207">
            <a:off x="5745183" y="-410286"/>
            <a:ext cx="2418739" cy="2782027"/>
          </a:xfrm>
          <a:prstGeom prst="cloud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97638" y="102984"/>
            <a:ext cx="246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Выберись </a:t>
            </a:r>
          </a:p>
          <a:p>
            <a:r>
              <a:rPr lang="ru-RU" sz="2000" b="1" dirty="0" smtClean="0"/>
              <a:t>из банки!</a:t>
            </a:r>
          </a:p>
          <a:p>
            <a:r>
              <a:rPr lang="ru-RU" sz="2000" b="1" dirty="0" smtClean="0"/>
              <a:t>Развей </a:t>
            </a:r>
          </a:p>
          <a:p>
            <a:r>
              <a:rPr lang="ru-RU" sz="2000" b="1" dirty="0" smtClean="0"/>
              <a:t>стереотипы!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569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uraveynik59.ru/upload/iblock/5f5/5f5098cba443b5d45476d5ac28d0c38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2" y="2564904"/>
            <a:ext cx="8347348" cy="49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82809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ПООП НОО – 339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ПАООП НОО глухих обучающихся – 561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ПАООП НОО слабослышащих и позднооглохших обучающихся – 366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ПАООП НОО слепых обучающихся – 610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ПАООП НОО слабовидящих обучающихся – 487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ПАООП НОО обучающихся с ТНР – 257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ПАООП НОО обучающихся с </a:t>
            </a:r>
            <a:r>
              <a:rPr lang="ru-RU" sz="2400" b="1" dirty="0" smtClean="0"/>
              <a:t>ЗПР – 186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ПАООП НОО обучающихся с </a:t>
            </a:r>
            <a:r>
              <a:rPr lang="ru-RU" sz="2400" b="1" dirty="0" smtClean="0"/>
              <a:t>НОДА – 206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ПАООП НОО обучающихся с </a:t>
            </a:r>
            <a:r>
              <a:rPr lang="ru-RU" sz="2400" b="1" dirty="0" smtClean="0"/>
              <a:t>РАС – 437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 ПАООП образования </a:t>
            </a:r>
            <a:r>
              <a:rPr lang="ru-RU" sz="2400" b="1" dirty="0"/>
              <a:t>обучающихся с </a:t>
            </a:r>
            <a:r>
              <a:rPr lang="ru-RU" sz="2400" b="1" dirty="0" smtClean="0"/>
              <a:t>умственной отсталостью – 478 стр.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Примерные программы по предметам,  методики, технологии - 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100" name="Picture 4" descr="http://worldartsme.com/?module=images&amp;act=download&amp;url=infinity-symbol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70" y="5445224"/>
            <a:ext cx="12629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ФГОС НОО ОВЗ – стандарт специальных условий, в том числе и применение специальных технологий.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kirovipk.ru/sites/default/files/novost/fgos_ov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19896"/>
            <a:ext cx="641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1076</Words>
  <Application>Microsoft Office PowerPoint</Application>
  <PresentationFormat>Экран (4:3)</PresentationFormat>
  <Paragraphs>137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Педагогические технологии.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«Инклюзия»</vt:lpstr>
      <vt:lpstr>Презентация PowerPoint</vt:lpstr>
      <vt:lpstr>Презентация PowerPoint</vt:lpstr>
      <vt:lpstr>ФГОС НОО ОВЗ – стандарт специальных условий, в том числе и применение специальных технологий.</vt:lpstr>
      <vt:lpstr>Универсальный дизайн урока – доступный всем!</vt:lpstr>
      <vt:lpstr>Принципы универсального дизайна в образовании </vt:lpstr>
      <vt:lpstr>Виды адаптаций </vt:lpstr>
      <vt:lpstr>Способы адаптации </vt:lpstr>
      <vt:lpstr>Презентация PowerPoint</vt:lpstr>
      <vt:lpstr>РЕСУРСНЫЕ КЛАССЫ (ЗОНЫ) Модель «Инклюзивной молекулы»  5 лет </vt:lpstr>
      <vt:lpstr>Цель создания ресурсного класса</vt:lpstr>
      <vt:lpstr>Презентация PowerPoint</vt:lpstr>
      <vt:lpstr>Презентация PowerPoint</vt:lpstr>
      <vt:lpstr>В обязанности учителя ресурсного класса входит: </vt:lpstr>
      <vt:lpstr>Презентация PowerPoint</vt:lpstr>
      <vt:lpstr>Зона сенсорной разгрузки – место где дети могут снять напряжение после занятий. </vt:lpstr>
      <vt:lpstr>Презентация PowerPoint</vt:lpstr>
      <vt:lpstr>Перевернутый класс</vt:lpstr>
      <vt:lpstr>Как работает перевернутый класс?</vt:lpstr>
      <vt:lpstr>Презентация PowerPoint</vt:lpstr>
      <vt:lpstr>Бинарный урок  (интегрированный урок, соучительство)</vt:lpstr>
      <vt:lpstr>Виды бинарных уроков.</vt:lpstr>
      <vt:lpstr>Плюсы бинарных уроков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R530</dc:creator>
  <cp:lastModifiedBy>R530</cp:lastModifiedBy>
  <cp:revision>44</cp:revision>
  <dcterms:created xsi:type="dcterms:W3CDTF">2017-08-14T13:40:25Z</dcterms:created>
  <dcterms:modified xsi:type="dcterms:W3CDTF">2017-08-25T00:18:28Z</dcterms:modified>
</cp:coreProperties>
</file>