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58" r:id="rId4"/>
    <p:sldId id="278" r:id="rId5"/>
    <p:sldId id="262" r:id="rId6"/>
    <p:sldId id="263" r:id="rId7"/>
    <p:sldId id="264" r:id="rId8"/>
    <p:sldId id="266" r:id="rId9"/>
    <p:sldId id="275" r:id="rId10"/>
    <p:sldId id="268" r:id="rId11"/>
    <p:sldId id="269" r:id="rId12"/>
    <p:sldId id="279" r:id="rId13"/>
    <p:sldId id="280" r:id="rId14"/>
    <p:sldId id="267" r:id="rId15"/>
    <p:sldId id="273" r:id="rId16"/>
    <p:sldId id="274" r:id="rId17"/>
    <p:sldId id="271" r:id="rId18"/>
    <p:sldId id="272" r:id="rId19"/>
    <p:sldId id="282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214290"/>
            <a:ext cx="8640762" cy="25923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dirty="0">
                <a:solidFill>
                  <a:srgbClr val="3333CC"/>
                </a:solidFill>
              </a:rPr>
              <a:t>ГБОУ РХ «Школа-интернат для детей с   нарушениями слуха»</a:t>
            </a:r>
            <a:r>
              <a:rPr lang="ru-RU" sz="3300" dirty="0">
                <a:solidFill>
                  <a:srgbClr val="3333CC"/>
                </a:solidFill>
              </a:rPr>
              <a:t/>
            </a:r>
            <a:br>
              <a:rPr lang="ru-RU" sz="3300" dirty="0">
                <a:solidFill>
                  <a:srgbClr val="3333CC"/>
                </a:solidFill>
              </a:rPr>
            </a:br>
            <a:r>
              <a:rPr lang="ru-RU" sz="2100" dirty="0">
                <a:solidFill>
                  <a:srgbClr val="3333CC"/>
                </a:solidFill>
              </a:rPr>
              <a:t/>
            </a:r>
            <a:br>
              <a:rPr lang="ru-RU" sz="2100" dirty="0">
                <a:solidFill>
                  <a:srgbClr val="3333CC"/>
                </a:solidFill>
              </a:rPr>
            </a:br>
            <a:r>
              <a:rPr lang="ru-RU" sz="4000" b="1" dirty="0" smtClean="0"/>
              <a:t> </a:t>
            </a:r>
            <a:r>
              <a:rPr lang="ru-RU" b="1" dirty="0" smtClean="0"/>
              <a:t>Особенности работы с родителями,   </a:t>
            </a:r>
            <a:r>
              <a:rPr lang="ru-RU" b="1" dirty="0" err="1" smtClean="0"/>
              <a:t>кохлеарно</a:t>
            </a:r>
            <a:r>
              <a:rPr lang="ru-RU" b="1" dirty="0" smtClean="0"/>
              <a:t> имплантированных </a:t>
            </a:r>
            <a:r>
              <a:rPr lang="ru-RU" b="1" dirty="0" smtClean="0"/>
              <a:t>детей в рамках сетевого взаимодействия.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200" dirty="0">
              <a:solidFill>
                <a:srgbClr val="3333CC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14546" y="3929066"/>
            <a:ext cx="6572296" cy="1285883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3333CC"/>
                </a:solidFill>
              </a:rPr>
              <a:t>Учителя-дефектологи: Новикова Т.А.</a:t>
            </a:r>
          </a:p>
          <a:p>
            <a:pPr algn="r"/>
            <a:r>
              <a:rPr lang="ru-RU" dirty="0" smtClean="0">
                <a:solidFill>
                  <a:srgbClr val="3333CC"/>
                </a:solidFill>
              </a:rPr>
              <a:t>Тремясова И.Л.</a:t>
            </a:r>
          </a:p>
        </p:txBody>
      </p:sp>
      <p:pic>
        <p:nvPicPr>
          <p:cNvPr id="5" name="Содержимое 3" descr="C:\Documents and Settings\Елена Павловна\Рабочий стол\банер\S630000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3143248"/>
            <a:ext cx="3500462" cy="27860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Работа с родителями</a:t>
            </a:r>
          </a:p>
        </p:txBody>
      </p:sp>
      <p:pic>
        <p:nvPicPr>
          <p:cNvPr id="19459" name="Picture 4" descr="День четвертый 03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447800"/>
            <a:ext cx="4205286" cy="2800503"/>
          </a:xfrm>
          <a:noFill/>
        </p:spPr>
      </p:pic>
      <p:pic>
        <p:nvPicPr>
          <p:cNvPr id="5" name="Содержимое 3" descr="IMG_30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6314" y="1428736"/>
            <a:ext cx="4106863" cy="2738457"/>
          </a:xfrm>
          <a:prstGeom prst="rect">
            <a:avLst/>
          </a:prstGeom>
        </p:spPr>
      </p:pic>
      <p:pic>
        <p:nvPicPr>
          <p:cNvPr id="6" name="Рисунок 5" descr="C:\Documents and Settings\Пользователь\Рабочий стол\фото\DSC_09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000504"/>
            <a:ext cx="3643338" cy="265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</a:t>
            </a:r>
            <a:endParaRPr lang="ru-RU" dirty="0"/>
          </a:p>
        </p:txBody>
      </p:sp>
      <p:pic>
        <p:nvPicPr>
          <p:cNvPr id="5" name="Содержимое 4" descr="C:\Users\Ирина Михайловна\Documents\ГРАНТ2\отчет 2-14-15г\фото\приложение 50\S630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335083" cy="331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разное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429000"/>
            <a:ext cx="4738691" cy="316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дома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9407" t="16570" r="21910" b="9588"/>
          <a:stretch>
            <a:fillRect/>
          </a:stretch>
        </p:blipFill>
        <p:spPr bwMode="auto">
          <a:xfrm>
            <a:off x="428596" y="1428736"/>
            <a:ext cx="4071966" cy="311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1010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928934"/>
            <a:ext cx="4690660" cy="359727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Рекомендуемые пособия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7129" t="10019" r="16674" b="19846"/>
          <a:stretch>
            <a:fillRect/>
          </a:stretch>
        </p:blipFill>
        <p:spPr bwMode="auto">
          <a:xfrm>
            <a:off x="214282" y="1500174"/>
            <a:ext cx="51435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18463" t="9249" r="20990" b="46435"/>
          <a:stretch>
            <a:fillRect/>
          </a:stretch>
        </p:blipFill>
        <p:spPr bwMode="auto">
          <a:xfrm>
            <a:off x="3286116" y="3429000"/>
            <a:ext cx="55721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Открытые занятия</a:t>
            </a:r>
            <a:endParaRPr lang="ru-RU" dirty="0"/>
          </a:p>
        </p:txBody>
      </p:sp>
      <p:pic>
        <p:nvPicPr>
          <p:cNvPr id="4" name="Picture 6" descr="r-YVhjBFxe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00504"/>
            <a:ext cx="35242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630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816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Пользователь\Рабочий стол\фото\DSC_09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285860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технологии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253" r="12291" b="4817"/>
          <a:stretch>
            <a:fillRect/>
          </a:stretch>
        </p:blipFill>
        <p:spPr bwMode="auto">
          <a:xfrm>
            <a:off x="357158" y="1500174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4143404" cy="291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NyDjF0V5LQ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643314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Праздники</a:t>
            </a:r>
            <a:endParaRPr lang="ru-RU" dirty="0"/>
          </a:p>
        </p:txBody>
      </p:sp>
      <p:pic>
        <p:nvPicPr>
          <p:cNvPr id="4" name="Содержимое 3" descr="E:\родит\IMG_13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5000660" cy="325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родит\IMG_1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00438"/>
            <a:ext cx="4357718" cy="30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dirty="0" err="1"/>
              <a:t>Онлайн-семинары</a:t>
            </a:r>
            <a:r>
              <a:rPr lang="ru-RU" sz="3800" dirty="0"/>
              <a:t> «Родительская среда». </a:t>
            </a:r>
          </a:p>
        </p:txBody>
      </p:sp>
      <p:pic>
        <p:nvPicPr>
          <p:cNvPr id="26627" name="Рисунок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445"/>
          <a:stretch>
            <a:fillRect/>
          </a:stretch>
        </p:blipFill>
        <p:spPr>
          <a:xfrm>
            <a:off x="381000" y="1447800"/>
            <a:ext cx="4495800" cy="2528888"/>
          </a:xfrm>
          <a:noFill/>
        </p:spPr>
      </p:pic>
      <p:pic>
        <p:nvPicPr>
          <p:cNvPr id="26628" name="Рисунок 4"/>
          <p:cNvPicPr>
            <a:picLocks noChangeAspect="1" noChangeArrowheads="1"/>
          </p:cNvPicPr>
          <p:nvPr/>
        </p:nvPicPr>
        <p:blipFill>
          <a:blip r:embed="rId3"/>
          <a:srcRect l="13031"/>
          <a:stretch>
            <a:fillRect/>
          </a:stretch>
        </p:blipFill>
        <p:spPr bwMode="auto">
          <a:xfrm>
            <a:off x="4419600" y="2133600"/>
            <a:ext cx="45593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"/>
          <p:cNvPicPr>
            <a:picLocks noChangeAspect="1" noChangeArrowheads="1"/>
          </p:cNvPicPr>
          <p:nvPr/>
        </p:nvPicPr>
        <p:blipFill>
          <a:blip r:embed="rId4"/>
          <a:srcRect l="13445" b="7695"/>
          <a:stretch>
            <a:fillRect/>
          </a:stretch>
        </p:blipFill>
        <p:spPr bwMode="auto">
          <a:xfrm>
            <a:off x="228600" y="3429000"/>
            <a:ext cx="5138738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Онлайн-семинары</a:t>
            </a:r>
            <a:r>
              <a:rPr lang="ru-RU" dirty="0" smtClean="0"/>
              <a:t> «Родительская среда». </a:t>
            </a:r>
            <a:endParaRPr lang="ru-RU" dirty="0"/>
          </a:p>
        </p:txBody>
      </p:sp>
      <p:pic>
        <p:nvPicPr>
          <p:cNvPr id="1026" name="Picture 2" descr="E:\родительский вебинар\IMG_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500174"/>
            <a:ext cx="4000527" cy="3000396"/>
          </a:xfrm>
          <a:prstGeom prst="rect">
            <a:avLst/>
          </a:prstGeom>
          <a:noFill/>
        </p:spPr>
      </p:pic>
      <p:pic>
        <p:nvPicPr>
          <p:cNvPr id="1029" name="Picture 5" descr="E:\родительский вебинар\IMG_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9762" y="3643314"/>
            <a:ext cx="473139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976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620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4143380"/>
            <a:ext cx="7772400" cy="208120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ru-RU" sz="2800" dirty="0" smtClean="0"/>
              <a:t>	</a:t>
            </a: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В российской Федерации число детей с тугоухостью и глухотой превышает один миллион человек. 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	На учете у </a:t>
            </a:r>
            <a:r>
              <a:rPr lang="ru-RU" sz="3600" dirty="0" err="1" smtClean="0">
                <a:solidFill>
                  <a:schemeClr val="tx2">
                    <a:lumMod val="90000"/>
                  </a:schemeClr>
                </a:solidFill>
              </a:rPr>
              <a:t>сурдолога</a:t>
            </a: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 Республики Хакасия состоит немного больше 150.000 человек, из них около 500 детей.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> </a:t>
            </a:r>
          </a:p>
        </p:txBody>
      </p:sp>
      <p:pic>
        <p:nvPicPr>
          <p:cNvPr id="5" name="Picture 4" descr="lechenie-detej-v-Izra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42022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333375"/>
            <a:ext cx="7872442" cy="5864225"/>
          </a:xfrm>
        </p:spPr>
        <p:txBody>
          <a:bodyPr>
            <a:normAutofit fontScale="6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8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Наш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адрес: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655000,  Республика Хакасия,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г. Абакан, ул.  Дружбы Народов, 31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тел.:   8 (3902) 23-03-33,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8 (3902) 23-02-84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gemchygena1@mail.ru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www: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http://surdo.khakasiyaschool.ru/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rgbClr val="3333CC"/>
              </a:solidFill>
            </a:endParaRPr>
          </a:p>
        </p:txBody>
      </p:sp>
      <p:pic>
        <p:nvPicPr>
          <p:cNvPr id="15363" name="Рисунок 1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2736850" cy="2189162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4263" t="5590" r="892" b="6510"/>
          <a:stretch>
            <a:fillRect/>
          </a:stretch>
        </p:blipFill>
        <p:spPr bwMode="auto">
          <a:xfrm>
            <a:off x="285720" y="0"/>
            <a:ext cx="86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Анкета по оценке реабилитационного потенциала семьи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10"/>
                <a:gridCol w="5500726"/>
                <a:gridCol w="1785950"/>
                <a:gridCol w="106201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Вопросы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Ответ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Комментарий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Какую программу использует ребенок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в течение дня на занятиях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1, 2, 3, 4 1, 2, 3, 4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Есть ли у ребенка дискомфортные реакции на громкие звуки 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(испуг, моргание, напряженная поза и мимика, снимает КИ). Если есть, указать, на какие именно и на какой программе процессора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ДА / 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Условно-рефлекторная двигательная реакция (УРДР) ребенка на звуки</a:t>
                      </a:r>
                      <a:r>
                        <a:rPr lang="ru-RU" sz="1200" spc="0" baseline="30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Выработана ли УРДР (есть/нет)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Реакция на барабан Реакция на ПА-ПА-ПА</a:t>
                      </a:r>
                      <a:r>
                        <a:rPr lang="ru-RU" sz="1200" spc="-5" baseline="300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1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 Реакция на Ш-Ш-Ш</a:t>
                      </a:r>
                      <a:r>
                        <a:rPr lang="ru-RU" sz="1200" spc="-5" baseline="300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1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 Реакция на С-С-С</a:t>
                      </a:r>
                      <a:r>
                        <a:rPr lang="ru-RU" sz="1200" spc="-5" baseline="300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1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 Реакция на М-М-М</a:t>
                      </a:r>
                      <a:r>
                        <a:rPr lang="ru-RU" sz="1200" spc="-5" baseline="300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ДА / НЕТ ДА / НЕТ ДА / НЕТ ДА / НЕТ ДА / НЕТ ДА / 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Неустойчивая/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четкая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Реагирует ли ребенок на тихие звуки в тихих условиях. </a:t>
                      </a: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На какой программе есть эти реакции. На занятии (погремушка, шепот)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В обычных ситуациях (звук, льющейся вода, тихий голос, музыку, шуршание бумаги и др.)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ДА / НЕТ ДА / 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Умеет ли ребенок различать звуки по громкости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Тихо-громко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Тихо-громко (хорошо)-очень громко (дискомфорт) Воспринимает ли тихие С и А, произносимые шепотом, адекватно как тихий звук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ДА / НЕТ ДА / НЕТ ДА / 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6.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Различение звуков речи</a:t>
                      </a:r>
                      <a:r>
                        <a:rPr lang="ru-RU" sz="1200" spc="0" baseline="30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Различает ли ребенок звуки А-Ш Различает ли ребенок звуки Ш-С Различает ли ребенок звуки М-А Различает ли ребенок звуки И-С Различает ли ребенок звуки У-М Различает ли ребенок звуки ША-ЖА Различает ли ребенок звуки ПА-БА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ДА / НЕТ ДА / НЕТ ДА / НЕТ ДА / НЕТ ДА / НЕТ ДА / НЕТ ДА / 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7.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Узнавание речи</a:t>
                      </a:r>
                      <a:r>
                        <a:rPr lang="ru-RU" sz="1200" spc="0" baseline="30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На какой программе у ребенка наилучшая разборчивость знакомых слов с одинаковой слого-ритмической структурой Закрытый выбор Открытый выбор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1, 2, 3, 4 1, 2, 3, 4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8.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Точно ли ребенок определяет начало/окончание звучания тянутого гласного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pc="-5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ДА / НЕТ ДА / 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6"/>
          <p:cNvPicPr>
            <a:picLocks noChangeAspect="1" noChangeArrowheads="1"/>
          </p:cNvPicPr>
          <p:nvPr/>
        </p:nvPicPr>
        <p:blipFill>
          <a:blip r:embed="rId2"/>
          <a:srcRect l="1907" t="2856" r="6493" b="5713"/>
          <a:stretch>
            <a:fillRect/>
          </a:stretch>
        </p:blipFill>
        <p:spPr bwMode="auto">
          <a:xfrm>
            <a:off x="5357813" y="500063"/>
            <a:ext cx="35369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0"/>
          <p:cNvPicPr>
            <a:picLocks noChangeAspect="1" noChangeArrowheads="1"/>
          </p:cNvPicPr>
          <p:nvPr/>
        </p:nvPicPr>
        <p:blipFill>
          <a:blip r:embed="rId3"/>
          <a:srcRect l="2109" t="8571" r="7198" b="2856"/>
          <a:stretch>
            <a:fillRect/>
          </a:stretch>
        </p:blipFill>
        <p:spPr bwMode="auto">
          <a:xfrm>
            <a:off x="214313" y="4143375"/>
            <a:ext cx="30718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091" t="2632" r="6178" b="5263"/>
          <a:stretch>
            <a:fillRect/>
          </a:stretch>
        </p:blipFill>
        <p:spPr>
          <a:xfrm>
            <a:off x="357188" y="500063"/>
            <a:ext cx="3357562" cy="2398712"/>
          </a:xfrm>
          <a:noFill/>
        </p:spPr>
      </p:pic>
      <p:pic>
        <p:nvPicPr>
          <p:cNvPr id="4101" name="Рисунок 2"/>
          <p:cNvPicPr>
            <a:picLocks noChangeAspect="1" noChangeArrowheads="1"/>
          </p:cNvPicPr>
          <p:nvPr/>
        </p:nvPicPr>
        <p:blipFill>
          <a:blip r:embed="rId5"/>
          <a:srcRect l="4031" t="2768" r="5241" b="5904"/>
          <a:stretch>
            <a:fillRect/>
          </a:stretch>
        </p:blipFill>
        <p:spPr bwMode="auto">
          <a:xfrm>
            <a:off x="5786438" y="4071938"/>
            <a:ext cx="32146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4"/>
          <p:cNvPicPr>
            <a:picLocks noChangeAspect="1" noChangeArrowheads="1"/>
          </p:cNvPicPr>
          <p:nvPr/>
        </p:nvPicPr>
        <p:blipFill>
          <a:blip r:embed="rId6"/>
          <a:srcRect l="2101" t="2492" r="7562" b="2823"/>
          <a:stretch>
            <a:fillRect/>
          </a:stretch>
        </p:blipFill>
        <p:spPr bwMode="auto">
          <a:xfrm>
            <a:off x="2786063" y="2786063"/>
            <a:ext cx="3071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аспекты педагогического просвещения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Развитие речевого слуха и речи в онтогенезе.</a:t>
            </a:r>
          </a:p>
          <a:p>
            <a:pPr lvl="0"/>
            <a:r>
              <a:rPr lang="ru-RU" dirty="0" smtClean="0"/>
              <a:t>Перспективы </a:t>
            </a:r>
            <a:r>
              <a:rPr lang="ru-RU" dirty="0" err="1" smtClean="0"/>
              <a:t>слухо-речевого</a:t>
            </a:r>
            <a:r>
              <a:rPr lang="ru-RU" dirty="0" smtClean="0"/>
              <a:t> развития ребенка в зависимости от уровня его </a:t>
            </a:r>
            <a:r>
              <a:rPr lang="ru-RU" dirty="0" err="1" smtClean="0"/>
              <a:t>слухо-речевого</a:t>
            </a:r>
            <a:r>
              <a:rPr lang="ru-RU" dirty="0" smtClean="0"/>
              <a:t> развития до операции </a:t>
            </a:r>
            <a:r>
              <a:rPr lang="ru-RU" dirty="0" err="1" smtClean="0"/>
              <a:t>кохлеарной</a:t>
            </a:r>
            <a:r>
              <a:rPr lang="ru-RU" dirty="0" smtClean="0"/>
              <a:t> имплантации.</a:t>
            </a:r>
          </a:p>
          <a:p>
            <a:pPr lvl="0"/>
            <a:r>
              <a:rPr lang="ru-RU" dirty="0" smtClean="0"/>
              <a:t>Условия эффективности </a:t>
            </a:r>
            <a:r>
              <a:rPr lang="ru-RU" dirty="0" err="1" smtClean="0"/>
              <a:t>слухо-речевого</a:t>
            </a:r>
            <a:r>
              <a:rPr lang="ru-RU" dirty="0" smtClean="0"/>
              <a:t> развития ребенка после </a:t>
            </a:r>
            <a:r>
              <a:rPr lang="ru-RU" dirty="0" err="1" smtClean="0"/>
              <a:t>кохлеарной</a:t>
            </a:r>
            <a:r>
              <a:rPr lang="ru-RU" dirty="0" smtClean="0"/>
              <a:t> имплантации.</a:t>
            </a:r>
          </a:p>
          <a:p>
            <a:pPr lvl="0"/>
            <a:r>
              <a:rPr lang="ru-RU" dirty="0" smtClean="0"/>
              <a:t>Выбор образовательного маршрута.</a:t>
            </a:r>
          </a:p>
          <a:p>
            <a:pPr lvl="0"/>
            <a:r>
              <a:rPr lang="ru-RU" dirty="0" smtClean="0"/>
              <a:t>Направления деятельности родителей и других членов семьи.</a:t>
            </a:r>
          </a:p>
          <a:p>
            <a:pPr lvl="0"/>
            <a:r>
              <a:rPr lang="ru-RU" dirty="0" smtClean="0"/>
              <a:t>Содержание деятельности родителей и других членов семьи.</a:t>
            </a:r>
          </a:p>
          <a:p>
            <a:pPr lvl="0"/>
            <a:r>
              <a:rPr lang="ru-RU" dirty="0" smtClean="0"/>
              <a:t>Возможные проблемы.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период</a:t>
            </a:r>
            <a:endParaRPr lang="ru-RU" dirty="0"/>
          </a:p>
        </p:txBody>
      </p:sp>
      <p:pic>
        <p:nvPicPr>
          <p:cNvPr id="4" name="Picture 9" descr="Новикова 03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189615" cy="312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C:\Users\Ирина Михайловна\Documents\ГРАНТ2\отчет 2-14-15г\фото\приложение 50\S630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1052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Занятия</a:t>
            </a:r>
          </a:p>
        </p:txBody>
      </p:sp>
      <p:pic>
        <p:nvPicPr>
          <p:cNvPr id="20483" name="Содержимое 4" descr="C:\Users\Ирина Михайловна\Documents\ГРАНТ2\отчёт 4\приложение 93\занятия с дефектологами\занятие 2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3429000"/>
            <a:ext cx="4106487" cy="3084022"/>
          </a:xfrm>
          <a:noFill/>
        </p:spPr>
      </p:pic>
      <p:pic>
        <p:nvPicPr>
          <p:cNvPr id="20484" name="Picture 4" descr="IMG_01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447833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</a:t>
            </a:r>
            <a:endParaRPr lang="ru-RU" dirty="0"/>
          </a:p>
        </p:txBody>
      </p:sp>
      <p:pic>
        <p:nvPicPr>
          <p:cNvPr id="4" name="Содержимое 3" descr="E:\родит\IMG_018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4113255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родит\20 октября 2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429000"/>
            <a:ext cx="45005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284</TotalTime>
  <Words>482</Words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ГБОУ РХ «Школа-интернат для детей с   нарушениями слуха»   Особенности работы с родителями,   кохлеарно имплантированных детей в рамках сетевого взаимодействия. </vt:lpstr>
      <vt:lpstr>  </vt:lpstr>
      <vt:lpstr>Слайд 3</vt:lpstr>
      <vt:lpstr>Анкета по оценке реабилитационного потенциала семьи</vt:lpstr>
      <vt:lpstr>Слайд 5</vt:lpstr>
      <vt:lpstr>Основные аспекты педагогического просвещения </vt:lpstr>
      <vt:lpstr>Подготовительный период</vt:lpstr>
      <vt:lpstr>Занятия</vt:lpstr>
      <vt:lpstr>Занятия</vt:lpstr>
      <vt:lpstr>Работа с родителями</vt:lpstr>
      <vt:lpstr>Занятия</vt:lpstr>
      <vt:lpstr>Работа дома</vt:lpstr>
      <vt:lpstr>Рекомендуемые пособия</vt:lpstr>
      <vt:lpstr>Открытые занятия</vt:lpstr>
      <vt:lpstr>Современные технологии</vt:lpstr>
      <vt:lpstr>Праздники</vt:lpstr>
      <vt:lpstr>Онлайн-семинары «Родительская среда». </vt:lpstr>
      <vt:lpstr>Онлайн-семинары «Родительская среда».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РХ «Школа-интернат для детей с   нарушениями слуха»   Особенности работы с родителями,   кохлеарно имплантированных детей. </dc:title>
  <cp:lastModifiedBy>Пользователь</cp:lastModifiedBy>
  <cp:revision>32</cp:revision>
  <dcterms:modified xsi:type="dcterms:W3CDTF">2017-06-14T06:02:19Z</dcterms:modified>
</cp:coreProperties>
</file>