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4" r:id="rId4"/>
    <p:sldId id="266" r:id="rId5"/>
    <p:sldId id="267" r:id="rId6"/>
    <p:sldId id="258" r:id="rId7"/>
    <p:sldId id="259" r:id="rId8"/>
    <p:sldId id="260" r:id="rId9"/>
    <p:sldId id="265" r:id="rId10"/>
    <p:sldId id="261" r:id="rId11"/>
    <p:sldId id="26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082BCF-9208-40F5-8B53-0E4C05A30BC1}" type="datetimeFigureOut">
              <a:rPr lang="ru-RU" smtClean="0"/>
              <a:pPr/>
              <a:t>29.10.2017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5817F0-DF02-497E-8827-048258C9E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455909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Учитель-дефектолог, сурдопедагог</a:t>
            </a:r>
            <a:br>
              <a:rPr lang="ru-RU" sz="1800" dirty="0" smtClean="0"/>
            </a:br>
            <a:r>
              <a:rPr lang="ru-RU" sz="1800" dirty="0" smtClean="0"/>
              <a:t>Матвеева Лариса Александровна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458200" cy="2235696"/>
          </a:xfrm>
        </p:spPr>
        <p:txBody>
          <a:bodyPr>
            <a:no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Что такое</a:t>
            </a:r>
          </a:p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кохлеарная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имплантация?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9816" t="10915" r="57592" b="71726"/>
          <a:stretch/>
        </p:blipFill>
        <p:spPr bwMode="auto">
          <a:xfrm>
            <a:off x="323528" y="1129894"/>
            <a:ext cx="1728192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630932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Абакан, 2017 г.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51992" y="557064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ГБОУ РХ «Школа-интернат для детей с нарушениями слуха»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Как работает </a:t>
            </a:r>
            <a:r>
              <a:rPr lang="ru-RU" dirty="0" err="1" smtClean="0">
                <a:solidFill>
                  <a:srgbClr val="0070C0"/>
                </a:solidFill>
              </a:rPr>
              <a:t>кохлеарный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имплант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08920"/>
            <a:ext cx="8686800" cy="36724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/>
              <a:t>1. </a:t>
            </a:r>
            <a:r>
              <a:rPr lang="ru-RU" sz="2600" b="1" dirty="0" smtClean="0"/>
              <a:t>Речь и другие звуки </a:t>
            </a:r>
            <a:r>
              <a:rPr lang="ru-RU" sz="2600" dirty="0" smtClean="0"/>
              <a:t>улавливаются микрофоном и передаются процессору КИ.</a:t>
            </a:r>
          </a:p>
          <a:p>
            <a:pPr>
              <a:buNone/>
            </a:pPr>
            <a:r>
              <a:rPr lang="ru-RU" sz="2600" dirty="0" smtClean="0"/>
              <a:t>2. Процессор обрабатывает данные полученные с микрофона и генерирует последовательности импульсов для каждого электрода КИ.</a:t>
            </a:r>
          </a:p>
          <a:p>
            <a:pPr>
              <a:buNone/>
            </a:pPr>
            <a:r>
              <a:rPr lang="ru-RU" sz="2600" dirty="0" smtClean="0"/>
              <a:t>3.Передающая антенна передает закодированные импульсы через кожу головы к кохлеарному импланту.</a:t>
            </a:r>
          </a:p>
          <a:p>
            <a:pPr>
              <a:buNone/>
            </a:pPr>
            <a:r>
              <a:rPr lang="ru-RU" sz="2600" dirty="0" smtClean="0"/>
              <a:t>4.Приемник передает импульсы в улитку к электродам.</a:t>
            </a:r>
          </a:p>
          <a:p>
            <a:pPr>
              <a:buNone/>
            </a:pPr>
            <a:r>
              <a:rPr lang="ru-RU" sz="2600" dirty="0" smtClean="0"/>
              <a:t>5. Электроды стимулируют короткие отростки тела нейронов слухового нерва.</a:t>
            </a:r>
          </a:p>
          <a:p>
            <a:pPr>
              <a:buNone/>
            </a:pPr>
            <a:r>
              <a:rPr lang="ru-RU" sz="2600" dirty="0" smtClean="0"/>
              <a:t>6. Слуховой нерв передает </a:t>
            </a:r>
            <a:r>
              <a:rPr lang="ru-RU" sz="2600" b="1" dirty="0" smtClean="0"/>
              <a:t>речь и другие звуки </a:t>
            </a:r>
            <a:r>
              <a:rPr lang="ru-RU" sz="2600" dirty="0" smtClean="0"/>
              <a:t>центральным отделам слуховой системы.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5328" t="25408" r="13437" b="58844"/>
          <a:stretch/>
        </p:blipFill>
        <p:spPr bwMode="auto">
          <a:xfrm>
            <a:off x="971600" y="1412776"/>
            <a:ext cx="7344815" cy="122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Кохлеарная</a:t>
            </a:r>
            <a:r>
              <a:rPr lang="ru-RU" dirty="0" smtClean="0">
                <a:solidFill>
                  <a:srgbClr val="0070C0"/>
                </a:solidFill>
              </a:rPr>
              <a:t> имплантация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достижения результата после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операции необходимо:</a:t>
            </a:r>
          </a:p>
          <a:p>
            <a:pPr>
              <a:buNone/>
            </a:pPr>
            <a:r>
              <a:rPr lang="ru-RU" dirty="0" smtClean="0"/>
              <a:t>- Настройка РП,</a:t>
            </a:r>
          </a:p>
          <a:p>
            <a:pPr>
              <a:buNone/>
            </a:pPr>
            <a:r>
              <a:rPr lang="ru-RU" dirty="0" smtClean="0"/>
              <a:t>- Развитие слухового восприятия и речи,</a:t>
            </a:r>
          </a:p>
          <a:p>
            <a:pPr>
              <a:buNone/>
            </a:pPr>
            <a:r>
              <a:rPr lang="ru-RU" dirty="0" smtClean="0"/>
              <a:t>- Общее развитие ребенка,</a:t>
            </a:r>
          </a:p>
          <a:p>
            <a:pPr>
              <a:buNone/>
            </a:pPr>
            <a:r>
              <a:rPr lang="ru-RU" dirty="0" smtClean="0"/>
              <a:t>- Психологическая помощь ребенку и </a:t>
            </a:r>
            <a:r>
              <a:rPr lang="ru-RU" smtClean="0"/>
              <a:t>его близким,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4000" b="1" dirty="0" smtClean="0"/>
              <a:t>Работа родителей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16561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Пользователь\Рабочий стол\Новая папка (5)\ja_slishu_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356992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Кохлеарная</a:t>
            </a:r>
            <a:r>
              <a:rPr lang="ru-RU" dirty="0" smtClean="0">
                <a:solidFill>
                  <a:srgbClr val="0070C0"/>
                </a:solidFill>
              </a:rPr>
              <a:t> имплантация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республике Хакасия на учете у </a:t>
            </a:r>
          </a:p>
          <a:p>
            <a:pPr algn="ctr">
              <a:buNone/>
            </a:pPr>
            <a:r>
              <a:rPr lang="ru-RU" dirty="0" smtClean="0"/>
              <a:t>врача-сурдолога состоит 560 детей с нарушениями слуха. Из них 35 детей с кохлеарными имплантами.</a:t>
            </a:r>
          </a:p>
          <a:p>
            <a:pPr algn="ctr">
              <a:buNone/>
            </a:pPr>
            <a:r>
              <a:rPr lang="ru-RU" dirty="0" smtClean="0"/>
              <a:t> В настоящее время высокотехнологичные возможности современной микрохирургии, в том числе в сочетании с имплантируемыми системами, позволяют успешно реабилитировать детей и взрослых с нарушениями слуха.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Кохлеарная</a:t>
            </a:r>
            <a:r>
              <a:rPr lang="ru-RU" dirty="0" smtClean="0">
                <a:solidFill>
                  <a:srgbClr val="0070C0"/>
                </a:solidFill>
              </a:rPr>
              <a:t> имплантация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117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Сенсоневральная тугоухость</a:t>
            </a:r>
            <a:r>
              <a:rPr lang="ru-RU" dirty="0" smtClean="0"/>
              <a:t> – нарушение слуха, вследствие поражения звуковоспринимающего аппарата – волосковых клеток улитки и слухового нерва.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56951" t="25408" r="10840" b="32710"/>
          <a:stretch/>
        </p:blipFill>
        <p:spPr bwMode="auto">
          <a:xfrm>
            <a:off x="4860032" y="2132856"/>
            <a:ext cx="3744416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Сенсоневральная тугоухость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Электронная микрофотография </a:t>
            </a:r>
          </a:p>
          <a:p>
            <a:pPr algn="ctr">
              <a:buNone/>
            </a:pPr>
            <a:r>
              <a:rPr lang="ru-RU" dirty="0" smtClean="0"/>
              <a:t>волосковых клеток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2800" u="sng" dirty="0" smtClean="0"/>
              <a:t>Диагноз</a:t>
            </a:r>
            <a:r>
              <a:rPr lang="ru-RU" sz="2800" dirty="0" smtClean="0"/>
              <a:t>: двусторонняя сенсоневральная тугоухость 4 степени, либо </a:t>
            </a:r>
            <a:r>
              <a:rPr lang="ru-RU" sz="2800" dirty="0" smtClean="0"/>
              <a:t>глухота.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29893" t="30597" r="11925" b="33969"/>
          <a:stretch/>
        </p:blipFill>
        <p:spPr bwMode="auto">
          <a:xfrm>
            <a:off x="899592" y="2708920"/>
            <a:ext cx="748883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Показания к операции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кохлеарной имплантации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3000" dirty="0" smtClean="0"/>
              <a:t>1. Дети раннего возраста с сенсоневральной тугоухостью 4 степени и глухотой.</a:t>
            </a:r>
          </a:p>
          <a:p>
            <a:pPr>
              <a:buNone/>
            </a:pPr>
            <a:r>
              <a:rPr lang="ru-RU" sz="3000" dirty="0" smtClean="0"/>
              <a:t>2. Позднооглохшие (</a:t>
            </a:r>
            <a:r>
              <a:rPr lang="ru-RU" sz="3000" dirty="0" err="1" smtClean="0"/>
              <a:t>постлингвальные</a:t>
            </a:r>
            <a:r>
              <a:rPr lang="ru-RU" sz="3000" dirty="0" smtClean="0"/>
              <a:t>) дети и взрослые с сенсоневральной тугоухостью 4 степени и глухотой.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34129" t="29525" r="17337" b="40198"/>
          <a:stretch/>
        </p:blipFill>
        <p:spPr bwMode="auto">
          <a:xfrm>
            <a:off x="1115616" y="1844824"/>
            <a:ext cx="684076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Кохлеарная</a:t>
            </a:r>
            <a:r>
              <a:rPr lang="ru-RU" dirty="0" smtClean="0">
                <a:solidFill>
                  <a:srgbClr val="0070C0"/>
                </a:solidFill>
              </a:rPr>
              <a:t> имплантация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Кохлеарная</a:t>
            </a:r>
            <a:r>
              <a:rPr lang="ru-RU" sz="3600" b="1" dirty="0" smtClean="0">
                <a:solidFill>
                  <a:srgbClr val="FF0000"/>
                </a:solidFill>
              </a:rPr>
              <a:t> имплантация</a:t>
            </a:r>
            <a:r>
              <a:rPr lang="ru-RU" sz="3600" dirty="0" smtClean="0"/>
              <a:t> </a:t>
            </a:r>
            <a:r>
              <a:rPr lang="ru-RU" sz="2800" dirty="0" smtClean="0"/>
              <a:t>– </a:t>
            </a:r>
            <a:r>
              <a:rPr lang="ru-RU" dirty="0" smtClean="0"/>
              <a:t>система мероприятий, направленная на восстановление слуха у детей и взрослых с сенсоневральной тугоухостью и глухотой.</a:t>
            </a:r>
          </a:p>
          <a:p>
            <a:r>
              <a:rPr lang="ru-RU" sz="2800" dirty="0" smtClean="0"/>
              <a:t>- аппаратная составляющая (</a:t>
            </a:r>
            <a:r>
              <a:rPr lang="ru-RU" sz="2800" dirty="0" err="1" smtClean="0"/>
              <a:t>кохлеарный</a:t>
            </a:r>
            <a:r>
              <a:rPr lang="ru-RU" sz="2800" dirty="0" smtClean="0"/>
              <a:t> аппарат и процессор)</a:t>
            </a:r>
          </a:p>
          <a:p>
            <a:r>
              <a:rPr lang="ru-RU" sz="2800" dirty="0" smtClean="0"/>
              <a:t>- врачебная составляющая (операция КИ, настройки)</a:t>
            </a:r>
          </a:p>
          <a:p>
            <a:r>
              <a:rPr lang="ru-RU" sz="2800" dirty="0" smtClean="0"/>
              <a:t>- психолого-педагогическая составляющая (занятия с ребенком и родителям)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имплант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99174"/>
          </a:xfrm>
        </p:spPr>
        <p:txBody>
          <a:bodyPr>
            <a:normAutofit/>
          </a:bodyPr>
          <a:lstStyle/>
          <a:p>
            <a:r>
              <a:rPr lang="ru-RU" sz="2800" b="1" i="1" dirty="0" err="1" smtClean="0"/>
              <a:t>Кохлеарный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имплант</a:t>
            </a:r>
            <a:r>
              <a:rPr lang="ru-RU" sz="2800" u="sng" dirty="0" smtClean="0"/>
              <a:t> </a:t>
            </a:r>
            <a:r>
              <a:rPr lang="ru-RU" sz="2800" dirty="0" smtClean="0"/>
              <a:t>представляет собой слуховой протез, служащий для электрической стимуляции слухового нерва, находящегося в улитке внутреннего уха.</a:t>
            </a:r>
          </a:p>
          <a:p>
            <a:pP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Имплантируемая часть                      Наружная часть </a:t>
            </a:r>
            <a:r>
              <a:rPr lang="ru-RU" sz="2800" dirty="0" smtClean="0">
                <a:solidFill>
                  <a:schemeClr val="tx1"/>
                </a:solidFill>
              </a:rPr>
              <a:t>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Пользователь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3096344" cy="2064229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2926268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Кохлеарная</a:t>
            </a:r>
            <a:r>
              <a:rPr lang="ru-RU" dirty="0" smtClean="0">
                <a:solidFill>
                  <a:srgbClr val="0070C0"/>
                </a:solidFill>
              </a:rPr>
              <a:t> имплантация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995664" cy="5184576"/>
          </a:xfrm>
        </p:spPr>
        <p:txBody>
          <a:bodyPr>
            <a:noAutofit/>
          </a:bodyPr>
          <a:lstStyle/>
          <a:p>
            <a:r>
              <a:rPr lang="ru-RU" sz="2500" b="1" i="1" dirty="0" smtClean="0"/>
              <a:t>Наружная часть </a:t>
            </a:r>
            <a:r>
              <a:rPr lang="ru-RU" sz="2500" dirty="0" smtClean="0"/>
              <a:t>кохлеарного импланта включает микрофон, звуковой процессор, батарейный отсек, передатчик сигнала и энергии для функционирования импланта.</a:t>
            </a:r>
          </a:p>
          <a:p>
            <a:r>
              <a:rPr lang="ru-RU" sz="2500" b="1" i="1" dirty="0" smtClean="0"/>
              <a:t>Имплантируемая часть </a:t>
            </a:r>
            <a:r>
              <a:rPr lang="ru-RU" sz="2500" dirty="0" smtClean="0"/>
              <a:t>содержит приемник сигнала от звукового процессора, цепочку активных электродов для стимуляции улитки и референтный электрод.</a:t>
            </a:r>
            <a:endParaRPr lang="ru-RU" sz="2500" dirty="0"/>
          </a:p>
        </p:txBody>
      </p:sp>
      <p:pic>
        <p:nvPicPr>
          <p:cNvPr id="2050" name="Picture 2" descr="C:\Documents and Settings\Пользователь\Рабочий стол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3519227" cy="25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Кохлеарный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имплант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7" name="Picture 3" descr="C:\Documents and Settings\Пользователь\Рабочий стол\картинки для презентаци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384376" cy="3888432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картинки для презентации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454" y="1844824"/>
            <a:ext cx="411041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975</TotalTime>
  <Words>383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Franklin Gothic Book</vt:lpstr>
      <vt:lpstr>Franklin Gothic Medium</vt:lpstr>
      <vt:lpstr>Wingdings 2</vt:lpstr>
      <vt:lpstr>Трек</vt:lpstr>
      <vt:lpstr>  Учитель-дефектолог, сурдопедагог Матвеева Лариса Александровна  </vt:lpstr>
      <vt:lpstr>Кохлеарная имплантация</vt:lpstr>
      <vt:lpstr>Кохлеарная имплантация</vt:lpstr>
      <vt:lpstr>Сенсоневральная тугоухость</vt:lpstr>
      <vt:lpstr>Показания к операции  кохлеарной имплантации</vt:lpstr>
      <vt:lpstr>Кохлеарная имплантация</vt:lpstr>
      <vt:lpstr>Кохлеарный имплант</vt:lpstr>
      <vt:lpstr>Кохлеарная имплантация</vt:lpstr>
      <vt:lpstr>Кохлеарный имплант</vt:lpstr>
      <vt:lpstr>Как работает кохлеарный имплант</vt:lpstr>
      <vt:lpstr>Кохлеарная имплантация</vt:lpstr>
      <vt:lpstr>Презентация PowerPoint</vt:lpstr>
    </vt:vector>
  </TitlesOfParts>
  <Company>Школа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RePack by Diakov</cp:lastModifiedBy>
  <cp:revision>79</cp:revision>
  <dcterms:created xsi:type="dcterms:W3CDTF">2017-10-23T04:01:29Z</dcterms:created>
  <dcterms:modified xsi:type="dcterms:W3CDTF">2017-10-29T11:50:59Z</dcterms:modified>
</cp:coreProperties>
</file>