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72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msluh.ru/upload/resize_cache/altasib.editortools/iblock/9/370/7107a50fbde7d7b2a95c0c971d2d408a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msluh.ru/upload/resize_cache/altasib.editortools/iblock/9/370/9cad0e5ab401b5585e34e5c76204dee4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msluh.ru/upload/resize_cache/altasib.editortools/iblock/9/370/761b31746fb6ddf368347aeecaede720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msluh.ru/upload/resize_cache/altasib.editortools/iblock/9/370/78f190ce7b7f8a072eedf61e299c6225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msluh.ru/upload/resize_cache/altasib.editortools/iblock/9/370/147cebc07bdad2e31a93b3cf7d378d5e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785794"/>
            <a:ext cx="7772400" cy="285752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«</a:t>
            </a:r>
            <a:r>
              <a:rPr lang="ru-RU" smtClean="0"/>
              <a:t>Классификация   нарушений </a:t>
            </a:r>
            <a:r>
              <a:rPr lang="ru-RU" dirty="0" smtClean="0"/>
              <a:t>слуха»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143380"/>
            <a:ext cx="7772400" cy="1928826"/>
          </a:xfrm>
        </p:spPr>
        <p:txBody>
          <a:bodyPr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Новикова Т.А. учитель-дефектолог, сурдопедагог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0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ГБОУ РХ «Школа – интернат для детей с нарушениями слуха»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Глухота  </a:t>
            </a:r>
            <a:endParaRPr lang="ru-RU" dirty="0"/>
          </a:p>
        </p:txBody>
      </p:sp>
      <p:pic>
        <p:nvPicPr>
          <p:cNvPr id="4" name="Содержимое 3" descr="https://msluh.ru/upload/resize_cache/altasib.editortools/iblock/9/370/7107a50fbde7d7b2a95c0c971d2d408a_small.jpg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28604"/>
            <a:ext cx="535785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18388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Факторы влияющий на уровень развития речи: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714488"/>
            <a:ext cx="8183880" cy="4357718"/>
          </a:xfrm>
        </p:spPr>
        <p:txBody>
          <a:bodyPr>
            <a:normAutofit/>
          </a:bodyPr>
          <a:lstStyle/>
          <a:p>
            <a:r>
              <a:rPr lang="ru-RU" dirty="0" smtClean="0"/>
              <a:t>степень нарушения слуха</a:t>
            </a:r>
          </a:p>
          <a:p>
            <a:r>
              <a:rPr lang="ru-RU" dirty="0" smtClean="0"/>
              <a:t>время возникновения дефекта слухового анализатора</a:t>
            </a:r>
          </a:p>
          <a:p>
            <a:r>
              <a:rPr lang="ru-RU" dirty="0" smtClean="0"/>
              <a:t>педагогические условия, в которых находился ребенок после нарушения функционирования слухового анализатора </a:t>
            </a:r>
          </a:p>
          <a:p>
            <a:r>
              <a:rPr lang="ru-RU" dirty="0" smtClean="0"/>
              <a:t>индивидуальные особенности ребенка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Уровни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речевой функции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1714500"/>
          <a:ext cx="8183562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2812"/>
                <a:gridCol w="590075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Уровень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Состояние речевой функции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 </a:t>
                      </a:r>
                      <a:r>
                        <a:rPr lang="ru-RU" sz="1200" dirty="0" smtClean="0"/>
                        <a:t>уровень -оптимальный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Достаточно</a:t>
                      </a:r>
                      <a:r>
                        <a:rPr lang="ru-RU" sz="1200" baseline="0" dirty="0" smtClean="0"/>
                        <a:t> полный словарный запас, хорошо понимают обращенную к ним речь, в самостоятельной речи используют существительные, глаголы, прилагательные, местоимения, наречия и предлоги. воспринимают на слух речевой материал состоящий из предложений в  6 – 7 слов.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II</a:t>
                      </a:r>
                      <a:r>
                        <a:rPr lang="ru-RU" sz="1200" dirty="0" smtClean="0"/>
                        <a:t>уровень -сниженный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Объем словарного запаса приближен к оптимальному, но встречаются </a:t>
                      </a:r>
                      <a:r>
                        <a:rPr lang="ru-RU" sz="1200" dirty="0" err="1" smtClean="0"/>
                        <a:t>аграмматизмы</a:t>
                      </a:r>
                      <a:r>
                        <a:rPr lang="ru-RU" sz="1200" dirty="0" smtClean="0"/>
                        <a:t>,</a:t>
                      </a:r>
                      <a:r>
                        <a:rPr lang="ru-RU" sz="1200" baseline="0" dirty="0" smtClean="0"/>
                        <a:t> искаженное произнесение, используют перифраз, неточное овладение окончаниями, не используют в речи местоимения, наречия, воспринимают на слух речевой материал состоящий из предложений в  4 – 5 слов.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III</a:t>
                      </a:r>
                      <a:r>
                        <a:rPr lang="ru-RU" sz="1200" dirty="0" smtClean="0"/>
                        <a:t>уровень -ограниченный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Словарный запас значительно ограничен, понимание речи снижено, в произношении значительные искажения при сохранении контура слова, используется замена слов в виде бессмысленных </a:t>
                      </a:r>
                      <a:r>
                        <a:rPr lang="ru-RU" sz="1200" dirty="0" err="1" smtClean="0"/>
                        <a:t>слогосочетаний</a:t>
                      </a:r>
                      <a:r>
                        <a:rPr lang="ru-RU" sz="1200" dirty="0" smtClean="0"/>
                        <a:t>, </a:t>
                      </a:r>
                      <a:r>
                        <a:rPr lang="ru-RU" sz="1200" dirty="0" err="1" smtClean="0"/>
                        <a:t>агграматизмы</a:t>
                      </a:r>
                      <a:r>
                        <a:rPr lang="ru-RU" sz="1200" dirty="0" smtClean="0"/>
                        <a:t>, в самостоятельной речи предложения из 2 – 3 слов.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IV</a:t>
                      </a:r>
                      <a:r>
                        <a:rPr lang="ru-RU" sz="1200" smtClean="0"/>
                        <a:t> уровень </a:t>
                      </a:r>
                      <a:r>
                        <a:rPr lang="ru-RU" sz="1200" dirty="0" smtClean="0"/>
                        <a:t>- резко ограниченный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Словарь очень мал, дети не могут назвать элементарные предметы обихода, предложение заменяют одним словом или словосочетанием, в произношении существенные искажения (отсутствует начало, конец слова, присутствуют лишние звуки), понимание обращенной речи отсутствует, содержание текста  не понимает  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Пользователь\Рабочий стол\Оля\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00042"/>
            <a:ext cx="2571767" cy="2549110"/>
          </a:xfrm>
          <a:prstGeom prst="rect">
            <a:avLst/>
          </a:prstGeom>
          <a:noFill/>
        </p:spPr>
      </p:pic>
      <p:pic>
        <p:nvPicPr>
          <p:cNvPr id="1027" name="Picture 3" descr="C:\Documents and Settings\Пользователь\Рабочий стол\Оля\IMG_8333Naida-CI-white-on-whi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000372"/>
            <a:ext cx="3148026" cy="2410328"/>
          </a:xfrm>
          <a:prstGeom prst="rect">
            <a:avLst/>
          </a:prstGeom>
          <a:noFill/>
        </p:spPr>
      </p:pic>
      <p:pic>
        <p:nvPicPr>
          <p:cNvPr id="1028" name="Picture 4" descr="C:\Documents and Settings\Пользователь\Рабочий стол\Оля\image03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9477" y="571480"/>
            <a:ext cx="3674345" cy="2286016"/>
          </a:xfrm>
          <a:prstGeom prst="rect">
            <a:avLst/>
          </a:prstGeom>
          <a:noFill/>
        </p:spPr>
      </p:pic>
      <p:pic>
        <p:nvPicPr>
          <p:cNvPr id="1029" name="Picture 5" descr="C:\Documents and Settings\Пользователь\Рабочий стол\Оля\069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7290" y="3214686"/>
            <a:ext cx="3130552" cy="2257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85852" y="676914"/>
            <a:ext cx="6337674" cy="4466598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Спасибо за внимание!</a:t>
            </a:r>
          </a:p>
          <a:p>
            <a:endParaRPr lang="ru-RU" dirty="0"/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4831" y="1785926"/>
            <a:ext cx="3272713" cy="261779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0100" y="1285860"/>
            <a:ext cx="37147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83464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Наш адрес: </a:t>
            </a:r>
          </a:p>
          <a:p>
            <a:pPr marL="365760" indent="-283464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655000,  Республика Хакасия, </a:t>
            </a:r>
          </a:p>
          <a:p>
            <a:pPr marL="365760" indent="-283464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г. Абакан, ул.  Дружбы Народов, 31 </a:t>
            </a:r>
          </a:p>
          <a:p>
            <a:pPr marL="365760" indent="-283464">
              <a:defRPr/>
            </a:pP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760" indent="-283464">
              <a:defRPr/>
            </a:pP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760" indent="-283464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тел.:   8 (3902) 23-03-33, </a:t>
            </a:r>
          </a:p>
          <a:p>
            <a:pPr marL="365760" indent="-283464"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8 (3902) 23-02-84</a:t>
            </a:r>
            <a:endParaRPr lang="ru-RU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760" indent="-283464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E-mail: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gemchygena1@mail.ru</a:t>
            </a: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365760" indent="-283464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www: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http://surdo.khakasiyaschool.ru/</a:t>
            </a:r>
            <a:endParaRPr lang="ru-RU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429132"/>
            <a:ext cx="8183880" cy="785818"/>
          </a:xfrm>
        </p:spPr>
        <p:txBody>
          <a:bodyPr/>
          <a:lstStyle/>
          <a:p>
            <a:pPr algn="ctr"/>
            <a:r>
              <a:rPr lang="ru-RU" dirty="0" smtClean="0"/>
              <a:t>Аудиометрия</a:t>
            </a:r>
            <a:endParaRPr lang="ru-RU" dirty="0"/>
          </a:p>
        </p:txBody>
      </p:sp>
      <p:pic>
        <p:nvPicPr>
          <p:cNvPr id="4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00232" y="642918"/>
            <a:ext cx="4708578" cy="34290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14884"/>
            <a:ext cx="8183880" cy="1071570"/>
          </a:xfrm>
        </p:spPr>
        <p:txBody>
          <a:bodyPr/>
          <a:lstStyle/>
          <a:p>
            <a:pPr algn="ctr"/>
            <a:r>
              <a:rPr lang="ru-RU" dirty="0" err="1" smtClean="0"/>
              <a:t>Аудиограмма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 descr="C:\Documents and Settings\Пользователь\Рабочий стол\Оля\audiogramma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282725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Степени потери слух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214554"/>
            <a:ext cx="8183880" cy="321471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Тугоухость </a:t>
            </a:r>
            <a:r>
              <a:rPr lang="ru-RU" dirty="0" smtClean="0"/>
              <a:t>(слабослышащие) –стойкое понижение слуха, при котором возможно самостоятельное накопление минимального речевого запаса на основе сохранившейся слуховой функции, восприятия обращенной речи хотя бы на самом близком расстоянии от уха. </a:t>
            </a:r>
            <a:endParaRPr lang="ru-RU" u="sng" dirty="0" smtClean="0"/>
          </a:p>
          <a:p>
            <a:r>
              <a:rPr lang="ru-RU" b="1" dirty="0" smtClean="0"/>
              <a:t>Глухота </a:t>
            </a:r>
            <a:r>
              <a:rPr lang="ru-RU" dirty="0" smtClean="0"/>
              <a:t>– стойкая потеря слуха, при которой невозможно самостоятельное овладение речью и разборчивое восприятие речи даже на самом близком расстоянии от уха. При этом сохранные остатки слуха, позволяющие воспринимать громкие неречевые звуки.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14348" y="78579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Педагогическая классификация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1-я степень Тугоухости </a:t>
            </a:r>
            <a:endParaRPr lang="ru-RU" dirty="0"/>
          </a:p>
        </p:txBody>
      </p:sp>
      <p:pic>
        <p:nvPicPr>
          <p:cNvPr id="4" name="Содержимое 3" descr="https://msluh.ru/upload/resize_cache/altasib.editortools/iblock/9/370/9cad0e5ab401b5585e34e5c76204dee4_small.jpg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85918" y="428604"/>
            <a:ext cx="557216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2-я степень Тугоухости </a:t>
            </a:r>
            <a:endParaRPr lang="ru-RU" dirty="0"/>
          </a:p>
        </p:txBody>
      </p:sp>
      <p:pic>
        <p:nvPicPr>
          <p:cNvPr id="4" name="Содержимое 3" descr="3.jpg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857356" y="500042"/>
            <a:ext cx="521497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3-я степень Тугоухости </a:t>
            </a:r>
            <a:endParaRPr lang="ru-RU" dirty="0"/>
          </a:p>
        </p:txBody>
      </p:sp>
      <p:pic>
        <p:nvPicPr>
          <p:cNvPr id="4" name="Содержимое 3" descr="https://msluh.ru/upload/resize_cache/altasib.editortools/iblock/9/370/78f190ce7b7f8a072eedf61e299c6225_small.jpg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28604"/>
            <a:ext cx="514353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4-я степень Тугоухости </a:t>
            </a:r>
            <a:endParaRPr lang="ru-RU" dirty="0"/>
          </a:p>
        </p:txBody>
      </p:sp>
      <p:pic>
        <p:nvPicPr>
          <p:cNvPr id="4" name="Содержимое 3" descr="https://msluh.ru/upload/resize_cache/altasib.editortools/iblock/9/370/147cebc07bdad2e31a93b3cf7d378d5e_small.jpg">
            <a:hlinkClick r:id="rId2" tgtFrame="&quot;_blank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85918" y="500042"/>
            <a:ext cx="557216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653</TotalTime>
  <Words>341</Words>
  <PresentationFormat>Экран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«Классификация   нарушений слуха»</vt:lpstr>
      <vt:lpstr>Аудиометрия</vt:lpstr>
      <vt:lpstr>Аудиограмма </vt:lpstr>
      <vt:lpstr>Слайд 4</vt:lpstr>
      <vt:lpstr>Педагогическая классификация</vt:lpstr>
      <vt:lpstr>1-я степень Тугоухости </vt:lpstr>
      <vt:lpstr>2-я степень Тугоухости </vt:lpstr>
      <vt:lpstr>3-я степень Тугоухости </vt:lpstr>
      <vt:lpstr>4-я степень Тугоухости </vt:lpstr>
      <vt:lpstr>Глухота  </vt:lpstr>
      <vt:lpstr>Факторы влияющий на уровень развития речи: </vt:lpstr>
      <vt:lpstr>Уровни сформированности речевой функции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«Степени нарушения слуха и уровни речевого развития детей с нарушениями слуха»</dc:title>
  <cp:lastModifiedBy>Пользователь</cp:lastModifiedBy>
  <cp:revision>51</cp:revision>
  <dcterms:modified xsi:type="dcterms:W3CDTF">2017-10-30T02:24:04Z</dcterms:modified>
</cp:coreProperties>
</file>