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75" r:id="rId3"/>
    <p:sldId id="263" r:id="rId4"/>
    <p:sldId id="264" r:id="rId5"/>
    <p:sldId id="274" r:id="rId6"/>
    <p:sldId id="272" r:id="rId7"/>
    <p:sldId id="265" r:id="rId8"/>
    <p:sldId id="266" r:id="rId9"/>
    <p:sldId id="267" r:id="rId10"/>
    <p:sldId id="271" r:id="rId11"/>
    <p:sldId id="277" r:id="rId12"/>
    <p:sldId id="27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emchygena1@mail.r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iMac\Рабочий стол\К Семин 25 авг\Леоновой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УПРАВЛЕНИЕ КАЧЕСТВОМ ОБРАЗОВАНИЯ</a:t>
            </a:r>
            <a:endParaRPr lang="ru-RU" sz="28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18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>
              <a:buNone/>
            </a:pPr>
            <a:r>
              <a:rPr lang="ru-RU" sz="1800" b="1" dirty="0" smtClean="0">
                <a:solidFill>
                  <a:srgbClr val="003399"/>
                </a:solidFill>
                <a:latin typeface="Arial Black" pitchFamily="34" charset="0"/>
              </a:rPr>
              <a:t>Государственное </a:t>
            </a:r>
            <a:r>
              <a:rPr lang="ru-RU" sz="1800" b="1" dirty="0" smtClean="0">
                <a:solidFill>
                  <a:srgbClr val="003399"/>
                </a:solidFill>
                <a:latin typeface="Arial Black" pitchFamily="34" charset="0"/>
              </a:rPr>
              <a:t>бюджетное общеобразовательное  учреждение Республики Хакасия «Школа-интернат для детей с нарушениями слуха»</a:t>
            </a:r>
            <a:endParaRPr lang="en-US" sz="18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z="4000" b="1" dirty="0" smtClean="0">
                <a:solidFill>
                  <a:srgbClr val="FF0000"/>
                </a:solidFill>
                <a:latin typeface="Arial Black" pitchFamily="34" charset="0"/>
              </a:rPr>
            </a:br>
            <a:endParaRPr lang="ru-RU" sz="4000" b="1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algn="ctr">
              <a:buNone/>
            </a:pPr>
            <a:r>
              <a:rPr lang="en-US" b="1" dirty="0" smtClean="0">
                <a:solidFill>
                  <a:srgbClr val="003399"/>
                </a:solidFill>
              </a:rPr>
              <a:t>Email</a:t>
            </a:r>
            <a:r>
              <a:rPr lang="ru-RU" b="1" dirty="0" smtClean="0">
                <a:solidFill>
                  <a:srgbClr val="003399"/>
                </a:solidFill>
              </a:rPr>
              <a:t>: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  <a:hlinkClick r:id="rId3"/>
              </a:rPr>
              <a:t>gemchygena1@mail.ru</a:t>
            </a:r>
            <a:r>
              <a:rPr lang="ru-RU" b="1" dirty="0" smtClean="0">
                <a:solidFill>
                  <a:srgbClr val="C00000"/>
                </a:solidFill>
              </a:rPr>
              <a:t>     </a:t>
            </a:r>
            <a:endParaRPr lang="en-US" b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  <a:latin typeface="Arial Black" pitchFamily="34" charset="0"/>
              </a:rPr>
              <a:t>Телефон: 8 (390.2) 23-03 -33 </a:t>
            </a:r>
          </a:p>
          <a:p>
            <a:pPr algn="ctr">
              <a:buNone/>
            </a:pPr>
            <a:endParaRPr lang="ru-RU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5268" y="0"/>
            <a:ext cx="1878732" cy="1556792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971600" y="3105835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3399"/>
                </a:solidFill>
                <a:latin typeface="Arial Black" pitchFamily="34" charset="0"/>
              </a:rPr>
              <a:t>Адрес:655017,  Республика Хакасия, г. Абакан, пр.Дружбы Народов, д.31.</a:t>
            </a:r>
            <a:endParaRPr lang="ru-RU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iMac\Рабочий стол\К Семин 25 авг\Леоновой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УПРАВЛЕНИЕ КАЧЕСТВОМ ОБРАЗОВАНИЯ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     </a:t>
            </a:r>
            <a:r>
              <a:rPr lang="ru-RU" b="1" dirty="0" smtClean="0">
                <a:solidFill>
                  <a:srgbClr val="C00000"/>
                </a:solidFill>
                <a:latin typeface="Myriad Pro" panose="020B0503030403020204" pitchFamily="34" charset="0"/>
              </a:rPr>
              <a:t>               </a:t>
            </a:r>
            <a:r>
              <a:rPr lang="ru-RU" b="1" dirty="0" smtClean="0">
                <a:solidFill>
                  <a:srgbClr val="C00000"/>
                </a:solidFill>
                <a:latin typeface="Arial Black" pitchFamily="34" charset="0"/>
              </a:rPr>
              <a:t>Результат </a:t>
            </a:r>
            <a:endParaRPr lang="ru-RU" dirty="0" smtClean="0">
              <a:latin typeface="Arial Black" pitchFamily="34" charset="0"/>
            </a:endParaRPr>
          </a:p>
          <a:p>
            <a:pPr algn="ctr">
              <a:buNone/>
            </a:pPr>
            <a:r>
              <a:rPr lang="ru-RU" sz="2400" dirty="0" smtClean="0">
                <a:solidFill>
                  <a:srgbClr val="003399"/>
                </a:solidFill>
                <a:latin typeface="Arial Black" pitchFamily="34" charset="0"/>
              </a:rPr>
              <a:t>Разработана целевая комплексная  программа </a:t>
            </a:r>
          </a:p>
          <a:p>
            <a:pPr algn="ctr">
              <a:buNone/>
            </a:pPr>
            <a:endParaRPr lang="ru-RU" sz="2400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>
              <a:buNone/>
            </a:pPr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«Управление качеством образования в школе - интернате»</a:t>
            </a:r>
            <a:endParaRPr lang="ru-RU" dirty="0">
              <a:solidFill>
                <a:srgbClr val="003399"/>
              </a:solidFill>
              <a:latin typeface="Arial Black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5268" y="0"/>
            <a:ext cx="1878732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iMac\Рабочий стол\К Семин 25 авг\Леоновой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УПРАВЛЕНИЕ КАЧЕСТВОМ ОБРАЗОВАНИЯ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23528" y="1600200"/>
            <a:ext cx="856895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     </a:t>
            </a:r>
            <a:r>
              <a:rPr lang="ru-RU" b="1" dirty="0" smtClean="0">
                <a:solidFill>
                  <a:srgbClr val="C00000"/>
                </a:solidFill>
                <a:latin typeface="Myriad Pro" panose="020B0503030403020204" pitchFamily="34" charset="0"/>
              </a:rPr>
              <a:t>               </a:t>
            </a:r>
            <a:r>
              <a:rPr lang="ru-RU" b="1" dirty="0" smtClean="0">
                <a:solidFill>
                  <a:srgbClr val="C00000"/>
                </a:solidFill>
                <a:latin typeface="Arial Black" pitchFamily="34" charset="0"/>
              </a:rPr>
              <a:t>Результат </a:t>
            </a:r>
          </a:p>
          <a:p>
            <a:pPr>
              <a:buNone/>
            </a:pPr>
            <a:endParaRPr lang="ru-RU" b="1" dirty="0" smtClean="0">
              <a:solidFill>
                <a:srgbClr val="C00000"/>
              </a:solidFill>
              <a:latin typeface="Arial Black" pitchFamily="34" charset="0"/>
            </a:endParaRPr>
          </a:p>
          <a:p>
            <a:pPr>
              <a:buNone/>
            </a:pPr>
            <a:r>
              <a:rPr lang="ru-RU" sz="2800" b="1" dirty="0" smtClean="0">
                <a:solidFill>
                  <a:srgbClr val="003399"/>
                </a:solidFill>
                <a:latin typeface="Arial Black" pitchFamily="34" charset="0"/>
              </a:rPr>
              <a:t>Подготовлена </a:t>
            </a:r>
            <a:r>
              <a:rPr lang="ru-RU" sz="2800" b="1" dirty="0" smtClean="0">
                <a:solidFill>
                  <a:srgbClr val="003399"/>
                </a:solidFill>
                <a:latin typeface="Arial Black" pitchFamily="34" charset="0"/>
              </a:rPr>
              <a:t>обучающая </a:t>
            </a:r>
            <a:r>
              <a:rPr lang="ru-RU" sz="2800" b="1" dirty="0" smtClean="0">
                <a:solidFill>
                  <a:srgbClr val="003399"/>
                </a:solidFill>
                <a:latin typeface="Arial Black" pitchFamily="34" charset="0"/>
              </a:rPr>
              <a:t>команда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3399"/>
                </a:solidFill>
                <a:latin typeface="Arial Black" pitchFamily="34" charset="0"/>
              </a:rPr>
              <a:t>(18 </a:t>
            </a:r>
            <a:r>
              <a:rPr lang="ru-RU" sz="2800" b="1" dirty="0" smtClean="0">
                <a:solidFill>
                  <a:srgbClr val="003399"/>
                </a:solidFill>
                <a:latin typeface="Arial Black" pitchFamily="34" charset="0"/>
              </a:rPr>
              <a:t>учителей, методистов, </a:t>
            </a:r>
            <a:r>
              <a:rPr lang="ru-RU" sz="2800" b="1" dirty="0" smtClean="0">
                <a:solidFill>
                  <a:srgbClr val="003399"/>
                </a:solidFill>
                <a:latin typeface="Arial Black" pitchFamily="34" charset="0"/>
              </a:rPr>
              <a:t>воспитателей</a:t>
            </a:r>
            <a:r>
              <a:rPr lang="ru-RU" sz="2800" b="1" dirty="0" smtClean="0">
                <a:solidFill>
                  <a:srgbClr val="003399"/>
                </a:solidFill>
                <a:latin typeface="Arial Black" pitchFamily="34" charset="0"/>
              </a:rPr>
              <a:t>) </a:t>
            </a:r>
            <a:endParaRPr lang="ru-RU" sz="2800" dirty="0" smtClean="0">
              <a:latin typeface="Arial Black" pitchFamily="34" charset="0"/>
            </a:endParaRPr>
          </a:p>
          <a:p>
            <a:pPr>
              <a:buNone/>
            </a:pPr>
            <a:endParaRPr lang="ru-RU" dirty="0" smtClean="0">
              <a:latin typeface="Arial Black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5268" y="0"/>
            <a:ext cx="1878732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iMac\Рабочий стол\К Семин 25 авг\Леоновой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УПРАВЛЕНИЕ КАЧЕСТВОМ ОБРАЗОВАНИЯ</a:t>
            </a:r>
            <a:endParaRPr lang="ru-RU" sz="28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003399"/>
                </a:solidFill>
                <a:latin typeface="Arial Black" pitchFamily="34" charset="0"/>
              </a:rPr>
              <a:t>   </a:t>
            </a:r>
            <a:r>
              <a:rPr lang="ru-RU" sz="2400" b="1" dirty="0" smtClean="0">
                <a:solidFill>
                  <a:srgbClr val="C00000"/>
                </a:solidFill>
                <a:latin typeface="Arial Black" pitchFamily="34" charset="0"/>
              </a:rPr>
              <a:t>Результат</a:t>
            </a:r>
          </a:p>
          <a:p>
            <a:pPr algn="ctr">
              <a:buNone/>
            </a:pPr>
            <a:endParaRPr lang="ru-RU" sz="2400" b="1" dirty="0" smtClean="0">
              <a:solidFill>
                <a:srgbClr val="C00000"/>
              </a:solidFill>
              <a:latin typeface="Arial Black" pitchFamily="34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003399"/>
                </a:solidFill>
                <a:latin typeface="Arial Black" pitchFamily="34" charset="0"/>
              </a:rPr>
              <a:t> </a:t>
            </a:r>
            <a:r>
              <a:rPr lang="ru-RU" sz="2400" b="1" dirty="0" smtClean="0">
                <a:solidFill>
                  <a:srgbClr val="003399"/>
                </a:solidFill>
                <a:latin typeface="Arial Black" pitchFamily="34" charset="0"/>
              </a:rPr>
              <a:t>   Проведено  11  </a:t>
            </a:r>
            <a:r>
              <a:rPr lang="ru-RU" sz="2400" b="1" dirty="0" smtClean="0">
                <a:solidFill>
                  <a:srgbClr val="003399"/>
                </a:solidFill>
                <a:latin typeface="Arial Black" pitchFamily="34" charset="0"/>
              </a:rPr>
              <a:t>обучающих </a:t>
            </a:r>
            <a:r>
              <a:rPr lang="ru-RU" sz="2400" b="1" dirty="0" smtClean="0">
                <a:solidFill>
                  <a:srgbClr val="003399"/>
                </a:solidFill>
                <a:latin typeface="Arial Black" pitchFamily="34" charset="0"/>
              </a:rPr>
              <a:t>семинаров, 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3399"/>
                </a:solidFill>
                <a:latin typeface="Arial Black" pitchFamily="34" charset="0"/>
              </a:rPr>
              <a:t>   3 вебинара для </a:t>
            </a:r>
            <a:r>
              <a:rPr lang="ru-RU" sz="2400" b="1" dirty="0" smtClean="0">
                <a:solidFill>
                  <a:srgbClr val="003399"/>
                </a:solidFill>
                <a:latin typeface="Arial Black" pitchFamily="34" charset="0"/>
              </a:rPr>
              <a:t>разных целевых групп (руководящих и педагогических работников образовательных организаций, родителей) благополучателей результатов инновационной деятельности, в том числе из других регионов страны </a:t>
            </a:r>
            <a:r>
              <a:rPr lang="ru-RU" sz="2400" b="1" dirty="0" smtClean="0">
                <a:solidFill>
                  <a:srgbClr val="003399"/>
                </a:solidFill>
                <a:latin typeface="Arial Black" pitchFamily="34" charset="0"/>
              </a:rPr>
              <a:t> </a:t>
            </a:r>
            <a:endParaRPr lang="ru-RU" sz="24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5268" y="0"/>
            <a:ext cx="1878732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iMac\Рабочий стол\К Семин 25 авг\Леоновой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УПРАВЛЕНИЕ КАЧЕСТВОМ ОБРАЗОВАНИЯ</a:t>
            </a:r>
            <a:endParaRPr lang="ru-RU" sz="28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ru-RU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>
              <a:buNone/>
            </a:pPr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Управление </a:t>
            </a:r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качеством образования внедрения ФГОС ОВЗ в условиях сетевого </a:t>
            </a:r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взаимодействия</a:t>
            </a:r>
          </a:p>
          <a:p>
            <a:pPr algn="ctr">
              <a:buNone/>
            </a:pPr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>     </a:t>
            </a:r>
            <a:endParaRPr lang="ru-RU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>
              <a:buNone/>
            </a:pPr>
            <a:r>
              <a:rPr lang="ru-RU" sz="2200" b="1" dirty="0" smtClean="0">
                <a:solidFill>
                  <a:srgbClr val="C00000"/>
                </a:solidFill>
                <a:latin typeface="Arial Black" pitchFamily="34" charset="0"/>
                <a:ea typeface="Times New Roman" pitchFamily="18" charset="0"/>
                <a:cs typeface="Arial" pitchFamily="34" charset="0"/>
              </a:rPr>
              <a:t>ГБОУ  РХ  «Школа-интернат для детей с нарушениями слуха» </a:t>
            </a:r>
            <a:r>
              <a:rPr lang="ru-RU" sz="4000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z="4000" b="1" dirty="0" smtClean="0">
                <a:solidFill>
                  <a:srgbClr val="FF0000"/>
                </a:solidFill>
                <a:latin typeface="Arial Black" pitchFamily="34" charset="0"/>
              </a:rPr>
            </a:br>
            <a:endParaRPr lang="ru-RU" sz="4000" b="1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algn="ctr">
              <a:buNone/>
            </a:pPr>
            <a:endParaRPr lang="ru-RU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>
              <a:buNone/>
            </a:pPr>
            <a:r>
              <a:rPr lang="ru-RU" sz="1600" dirty="0" smtClean="0">
                <a:solidFill>
                  <a:srgbClr val="003399"/>
                </a:solidFill>
                <a:latin typeface="Arial Black" pitchFamily="34" charset="0"/>
              </a:rPr>
              <a:t>Тыльченко Лариса Васильевна, директор</a:t>
            </a:r>
            <a:endParaRPr lang="ru-RU" sz="1600" dirty="0">
              <a:solidFill>
                <a:srgbClr val="003399"/>
              </a:solidFill>
              <a:latin typeface="Arial Black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5268" y="0"/>
            <a:ext cx="1878732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iMac\Рабочий стол\К Семин 25 авг\Леоновой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УПРАВЛЕНИЕ КАЧЕСТВОМ ОБРАЗОВАНИЯ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600201"/>
            <a:ext cx="8686800" cy="3268959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   </a:t>
            </a:r>
          </a:p>
          <a:p>
            <a:pPr lvl="0">
              <a:buNone/>
            </a:pPr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ru-RU" sz="2800" dirty="0" smtClean="0">
                <a:solidFill>
                  <a:srgbClr val="003399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Образование </a:t>
            </a:r>
            <a:r>
              <a:rPr lang="ru-RU" sz="2800" dirty="0" smtClean="0">
                <a:solidFill>
                  <a:srgbClr val="003399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– важнейшее из земных благ, если оно наивысшего качества</a:t>
            </a:r>
            <a:r>
              <a:rPr lang="ru-RU" sz="2800" dirty="0" smtClean="0">
                <a:solidFill>
                  <a:srgbClr val="003399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lvl="0">
              <a:buNone/>
            </a:pPr>
            <a:r>
              <a:rPr lang="ru-RU" sz="2800" dirty="0" smtClean="0">
                <a:solidFill>
                  <a:srgbClr val="003399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003399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ru-RU" sz="2800" dirty="0" smtClean="0">
                <a:solidFill>
                  <a:srgbClr val="003399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В противном случае оно совершенно бесполезно.                 </a:t>
            </a:r>
            <a:endParaRPr lang="ru-RU" sz="2800" dirty="0" smtClean="0">
              <a:solidFill>
                <a:srgbClr val="003399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                </a:t>
            </a:r>
            <a:endParaRPr lang="ru-RU" sz="2800" dirty="0" smtClean="0">
              <a:solidFill>
                <a:schemeClr val="bg1"/>
              </a:solidFill>
              <a:latin typeface="Arial" pitchFamily="34" charset="0"/>
            </a:endParaRPr>
          </a:p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                                       </a:t>
            </a:r>
            <a:r>
              <a:rPr lang="ru-RU" dirty="0" smtClean="0">
                <a:solidFill>
                  <a:srgbClr val="003399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Р</a:t>
            </a:r>
            <a:r>
              <a:rPr lang="ru-RU" dirty="0" smtClean="0">
                <a:solidFill>
                  <a:srgbClr val="003399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. Киплинг.</a:t>
            </a:r>
            <a:endParaRPr lang="ru-RU" dirty="0">
              <a:solidFill>
                <a:srgbClr val="003399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5268" y="0"/>
            <a:ext cx="1878732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iMac\Рабочий стол\К Семин 25 авг\Леоновой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УПРАВЛЕНИЕ КАЧЕСТВОМ ОБРАЗОВАНИЯ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683568" y="1600200"/>
            <a:ext cx="8003232" cy="4525963"/>
          </a:xfrm>
        </p:spPr>
        <p:txBody>
          <a:bodyPr>
            <a:normAutofit fontScale="92500"/>
          </a:bodyPr>
          <a:lstStyle/>
          <a:p>
            <a:r>
              <a:rPr lang="ru-RU" sz="2800" dirty="0" smtClean="0">
                <a:solidFill>
                  <a:srgbClr val="003399"/>
                </a:solidFill>
                <a:latin typeface="Arial Black" pitchFamily="34" charset="0"/>
              </a:rPr>
              <a:t>Дети </a:t>
            </a:r>
            <a:r>
              <a:rPr lang="ru-RU" sz="2800" dirty="0" smtClean="0">
                <a:solidFill>
                  <a:srgbClr val="003399"/>
                </a:solidFill>
                <a:latin typeface="Arial Black" pitchFamily="34" charset="0"/>
              </a:rPr>
              <a:t>с нарушениями слуха по запросу родителей пришли и в другие </a:t>
            </a:r>
            <a:r>
              <a:rPr lang="ru-RU" sz="2800" dirty="0" smtClean="0">
                <a:solidFill>
                  <a:srgbClr val="003399"/>
                </a:solidFill>
                <a:latin typeface="Arial Black" pitchFamily="34" charset="0"/>
              </a:rPr>
              <a:t>ОО Республики </a:t>
            </a:r>
            <a:r>
              <a:rPr lang="ru-RU" sz="2800" dirty="0" smtClean="0">
                <a:solidFill>
                  <a:srgbClr val="003399"/>
                </a:solidFill>
                <a:latin typeface="Arial Black" pitchFamily="34" charset="0"/>
              </a:rPr>
              <a:t>в рамках инклюзивного образования.</a:t>
            </a:r>
          </a:p>
          <a:p>
            <a:r>
              <a:rPr lang="ru-RU" sz="2800" dirty="0" smtClean="0">
                <a:solidFill>
                  <a:srgbClr val="003399"/>
                </a:solidFill>
                <a:latin typeface="Arial Black" pitchFamily="34" charset="0"/>
              </a:rPr>
              <a:t>В 12 детских садах Хакасии - 16  воспитанников с нарушениями слуха.</a:t>
            </a:r>
          </a:p>
          <a:p>
            <a:r>
              <a:rPr lang="ru-RU" sz="2800" dirty="0" smtClean="0">
                <a:solidFill>
                  <a:srgbClr val="003399"/>
                </a:solidFill>
                <a:latin typeface="Arial Black" pitchFamily="34" charset="0"/>
              </a:rPr>
              <a:t>В 11 школах Хакасии      -      31   обучающийся с нарушениями слуха.</a:t>
            </a:r>
          </a:p>
          <a:p>
            <a:r>
              <a:rPr lang="ru-RU" sz="2800" dirty="0" smtClean="0">
                <a:solidFill>
                  <a:srgbClr val="003399"/>
                </a:solidFill>
                <a:latin typeface="Arial Black" pitchFamily="34" charset="0"/>
              </a:rPr>
              <a:t>В том числе 13 детей  с кохлеарным имплантом.</a:t>
            </a:r>
          </a:p>
          <a:p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5268" y="0"/>
            <a:ext cx="1878732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iMac\Рабочий стол\К Семин 25 авг\Леоновой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3399"/>
                </a:solidFill>
                <a:latin typeface="Arial Black" pitchFamily="34" charset="0"/>
              </a:rPr>
              <a:t>УПРАВЛЕНИЕ КАЧЕСТВОМ ОБРАЗОВАНИЯ</a:t>
            </a:r>
            <a:endParaRPr lang="ru-RU" sz="28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683568" y="1600200"/>
            <a:ext cx="8003232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C00000"/>
                </a:solidFill>
                <a:latin typeface="Arial Black" pitchFamily="34" charset="0"/>
              </a:rPr>
              <a:t>2015 г.</a:t>
            </a:r>
            <a:endParaRPr lang="ru-RU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2132856"/>
            <a:ext cx="79928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Arial Black" pitchFamily="34" charset="0"/>
              </a:rPr>
              <a:t>РЕГИОНАЛЬНАЯ   ПИЛОТНАЯ </a:t>
            </a:r>
            <a:r>
              <a:rPr lang="ru-RU" sz="2400" b="1" dirty="0" smtClean="0">
                <a:solidFill>
                  <a:srgbClr val="C00000"/>
                </a:solidFill>
                <a:latin typeface="Arial Black" pitchFamily="34" charset="0"/>
              </a:rPr>
              <a:t>ПЛОЩАДКА</a:t>
            </a:r>
          </a:p>
          <a:p>
            <a:endParaRPr lang="ru-RU" dirty="0" smtClean="0">
              <a:solidFill>
                <a:srgbClr val="000099"/>
              </a:solidFill>
              <a:latin typeface="Arial Black" pitchFamily="34" charset="0"/>
            </a:endParaRPr>
          </a:p>
          <a:p>
            <a:r>
              <a:rPr lang="ru-RU" sz="2400" dirty="0" smtClean="0">
                <a:solidFill>
                  <a:srgbClr val="000099"/>
                </a:solidFill>
                <a:latin typeface="Arial Black" pitchFamily="34" charset="0"/>
              </a:rPr>
              <a:t>       Апробация </a:t>
            </a:r>
            <a:r>
              <a:rPr lang="ru-RU" sz="2400" dirty="0" smtClean="0">
                <a:solidFill>
                  <a:srgbClr val="000099"/>
                </a:solidFill>
                <a:latin typeface="Arial Black" pitchFamily="34" charset="0"/>
              </a:rPr>
              <a:t>введения в Республике Хакасия ФГОС начального общего образования обучающихся с ОВЗ и ФГОС обучающихся с умственной отсталостью (интеллектуальными нарушениями)</a:t>
            </a:r>
          </a:p>
          <a:p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5268" y="0"/>
            <a:ext cx="1878732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iMac\Рабочий стол\К Семин 25 авг\Леоновой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3399"/>
                </a:solidFill>
                <a:latin typeface="Arial Black" pitchFamily="34" charset="0"/>
              </a:rPr>
              <a:t>УПРАВЛЕНИЕ КАЧЕСТВОМ ОБРАЗОВАНИЯ</a:t>
            </a:r>
            <a:endParaRPr lang="ru-RU" sz="28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683568" y="1600200"/>
            <a:ext cx="8003232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smtClean="0">
                <a:solidFill>
                  <a:srgbClr val="C00000"/>
                </a:solidFill>
                <a:latin typeface="Arial Black" pitchFamily="34" charset="0"/>
              </a:rPr>
              <a:t>2016 г.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Arial Black" pitchFamily="34" charset="0"/>
              </a:rPr>
              <a:t>РЕГИОНАЛЬНАЯ   ПИЛОТНАЯ </a:t>
            </a:r>
            <a:r>
              <a:rPr lang="ru-RU" sz="2400" b="1" dirty="0" smtClean="0">
                <a:solidFill>
                  <a:srgbClr val="C00000"/>
                </a:solidFill>
                <a:latin typeface="Arial Black" pitchFamily="34" charset="0"/>
              </a:rPr>
              <a:t>ПЛОЩАДКА</a:t>
            </a:r>
          </a:p>
          <a:p>
            <a:pPr>
              <a:buNone/>
            </a:pPr>
            <a:r>
              <a:rPr lang="ru-RU" sz="2800" dirty="0" smtClean="0">
                <a:solidFill>
                  <a:srgbClr val="003399"/>
                </a:solidFill>
                <a:latin typeface="Arial Black" pitchFamily="34" charset="0"/>
              </a:rPr>
              <a:t>  Слухоречевая </a:t>
            </a:r>
            <a:r>
              <a:rPr lang="ru-RU" sz="2800" dirty="0" smtClean="0">
                <a:solidFill>
                  <a:srgbClr val="003399"/>
                </a:solidFill>
                <a:latin typeface="Arial Black" pitchFamily="34" charset="0"/>
              </a:rPr>
              <a:t>реабилитация детей после операции </a:t>
            </a:r>
            <a:r>
              <a:rPr lang="ru-RU" sz="2800" dirty="0" err="1" smtClean="0">
                <a:solidFill>
                  <a:srgbClr val="003399"/>
                </a:solidFill>
                <a:latin typeface="Arial Black" pitchFamily="34" charset="0"/>
              </a:rPr>
              <a:t>кохлеарная</a:t>
            </a:r>
            <a:r>
              <a:rPr lang="ru-RU" sz="2800" dirty="0" smtClean="0">
                <a:solidFill>
                  <a:srgbClr val="003399"/>
                </a:solidFill>
                <a:latin typeface="Arial Black" pitchFamily="34" charset="0"/>
              </a:rPr>
              <a:t> имплантация в условиях школы – интерната для детей с нарушениями </a:t>
            </a:r>
            <a:r>
              <a:rPr lang="ru-RU" sz="2800" dirty="0" smtClean="0">
                <a:solidFill>
                  <a:srgbClr val="003399"/>
                </a:solidFill>
                <a:latin typeface="Arial Black" pitchFamily="34" charset="0"/>
              </a:rPr>
              <a:t>слуха </a:t>
            </a:r>
            <a:r>
              <a:rPr lang="ru-RU" sz="2800" dirty="0" smtClean="0">
                <a:solidFill>
                  <a:srgbClr val="003399"/>
                </a:solidFill>
                <a:latin typeface="Arial Black" pitchFamily="34" charset="0"/>
              </a:rPr>
              <a:t>на  2016 – 2021 гг</a:t>
            </a:r>
            <a:r>
              <a:rPr lang="ru-RU" sz="2800" dirty="0" smtClean="0">
                <a:solidFill>
                  <a:srgbClr val="003399"/>
                </a:solidFill>
                <a:latin typeface="Arial Black" pitchFamily="34" charset="0"/>
              </a:rPr>
              <a:t>. в рамках сетевого взаимодействия</a:t>
            </a:r>
            <a:endParaRPr lang="ru-RU" sz="2800" dirty="0">
              <a:solidFill>
                <a:srgbClr val="003399"/>
              </a:solidFill>
              <a:latin typeface="Arial Black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5268" y="0"/>
            <a:ext cx="1878732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iMac\Рабочий стол\К Семин 25 авг\Леоновой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3399"/>
                </a:solidFill>
                <a:latin typeface="Arial Black" pitchFamily="34" charset="0"/>
              </a:rPr>
              <a:t>УПРАВЛЕНИЕ КАЧЕСТВОМ ОБРАЗОВАНИЯ</a:t>
            </a:r>
            <a:endParaRPr lang="ru-RU" sz="28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CC3300"/>
                </a:solidFill>
                <a:latin typeface="Arial Black" pitchFamily="34" charset="0"/>
                <a:ea typeface="Times New Roman" pitchFamily="18" charset="0"/>
                <a:cs typeface="Arial" pitchFamily="34" charset="0"/>
              </a:rPr>
              <a:t>2017 г.</a:t>
            </a:r>
          </a:p>
          <a:p>
            <a:pPr algn="ctr">
              <a:buNone/>
            </a:pPr>
            <a:r>
              <a:rPr lang="ru-RU" dirty="0" smtClean="0">
                <a:solidFill>
                  <a:srgbClr val="CC3300"/>
                </a:solidFill>
                <a:latin typeface="Arial Black" pitchFamily="34" charset="0"/>
                <a:ea typeface="Times New Roman" pitchFamily="18" charset="0"/>
                <a:cs typeface="Arial" pitchFamily="34" charset="0"/>
              </a:rPr>
              <a:t>ПОБЕДИТЕЛЬ</a:t>
            </a:r>
            <a:r>
              <a:rPr lang="ru-RU" dirty="0" smtClean="0">
                <a:solidFill>
                  <a:srgbClr val="003399"/>
                </a:solidFill>
                <a:latin typeface="Arial Black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dirty="0" smtClean="0">
                <a:solidFill>
                  <a:srgbClr val="003399"/>
                </a:solidFill>
                <a:latin typeface="Arial Black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2000" dirty="0" smtClean="0">
                <a:solidFill>
                  <a:srgbClr val="003399"/>
                </a:solidFill>
                <a:latin typeface="Arial Black" pitchFamily="34" charset="0"/>
                <a:ea typeface="Times New Roman" pitchFamily="18" charset="0"/>
                <a:cs typeface="Arial" pitchFamily="34" charset="0"/>
              </a:rPr>
              <a:t>конкурсного отбора  образовательных организаций, реализующих программы общего образования</a:t>
            </a:r>
            <a:br>
              <a:rPr lang="ru-RU" sz="2000" dirty="0" smtClean="0">
                <a:solidFill>
                  <a:srgbClr val="003399"/>
                </a:solidFill>
                <a:latin typeface="Arial Black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2000" dirty="0" smtClean="0">
                <a:solidFill>
                  <a:srgbClr val="003399"/>
                </a:solidFill>
                <a:latin typeface="Arial Black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srgbClr val="003399"/>
                </a:solidFill>
                <a:latin typeface="Arial Black" pitchFamily="34" charset="0"/>
                <a:cs typeface="Arial" pitchFamily="34" charset="0"/>
              </a:rPr>
              <a:t>на 2016-2020 годы</a:t>
            </a:r>
            <a: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  <a:t/>
            </a:r>
            <a:br>
              <a:rPr lang="ru-RU" dirty="0" smtClean="0">
                <a:solidFill>
                  <a:srgbClr val="003399"/>
                </a:solidFill>
                <a:latin typeface="Arial Black" pitchFamily="34" charset="0"/>
              </a:rPr>
            </a:br>
            <a:r>
              <a:rPr lang="ru-RU" sz="2800" dirty="0" smtClean="0">
                <a:solidFill>
                  <a:srgbClr val="003399"/>
                </a:solidFill>
                <a:latin typeface="Arial Black" pitchFamily="34" charset="0"/>
              </a:rPr>
              <a:t>Система управления качеством образования в школе</a:t>
            </a:r>
          </a:p>
          <a:p>
            <a:pPr algn="ctr">
              <a:buNone/>
            </a:pPr>
            <a:r>
              <a:rPr lang="ru-RU" sz="4000" u="sng" dirty="0" smtClean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ГРАНТ  </a:t>
            </a:r>
            <a:r>
              <a:rPr lang="ru-RU" sz="4000" u="sng" dirty="0" smtClean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1  009  400 рублей</a:t>
            </a:r>
            <a:r>
              <a:rPr lang="ru-RU" dirty="0" smtClean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</a:br>
            <a:endParaRPr lang="ru-RU" dirty="0">
              <a:latin typeface="Arial Black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5268" y="0"/>
            <a:ext cx="1878732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iMac\Рабочий стол\К Семин 25 авг\Леоновой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УПРАВЛЕНИЕ КАЧЕСТВОМ ОБРАЗОВАНИЯ</a:t>
            </a:r>
            <a:endParaRPr lang="ru-RU" sz="28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003399"/>
                </a:solidFill>
                <a:latin typeface="Arial Black" pitchFamily="34" charset="0"/>
              </a:rPr>
              <a:t> 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3399"/>
                </a:solidFill>
                <a:latin typeface="Arial Black" pitchFamily="34" charset="0"/>
              </a:rPr>
              <a:t>Партнеры </a:t>
            </a:r>
            <a:r>
              <a:rPr lang="ru-RU" sz="2400" b="1" dirty="0" smtClean="0">
                <a:solidFill>
                  <a:srgbClr val="003399"/>
                </a:solidFill>
                <a:latin typeface="Arial Black" pitchFamily="34" charset="0"/>
              </a:rPr>
              <a:t>школы – </a:t>
            </a:r>
            <a:r>
              <a:rPr lang="ru-RU" sz="2400" b="1" dirty="0" smtClean="0">
                <a:solidFill>
                  <a:srgbClr val="003399"/>
                </a:solidFill>
                <a:latin typeface="Arial Black" pitchFamily="34" charset="0"/>
              </a:rPr>
              <a:t>интерната:  </a:t>
            </a:r>
          </a:p>
          <a:p>
            <a:pPr>
              <a:buNone/>
            </a:pPr>
            <a:endParaRPr lang="ru-RU" sz="24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marL="45720" indent="0">
              <a:buNone/>
            </a:pPr>
            <a:r>
              <a:rPr lang="ru-RU" sz="2400" b="1" dirty="0" smtClean="0">
                <a:solidFill>
                  <a:srgbClr val="003399"/>
                </a:solidFill>
                <a:latin typeface="Arial Black" pitchFamily="34" charset="0"/>
              </a:rPr>
              <a:t>ФГБОУ  ВО «ХГУ им. Н.Ф. Катанова</a:t>
            </a:r>
            <a:r>
              <a:rPr lang="ru-RU" sz="2400" b="1" dirty="0" smtClean="0">
                <a:solidFill>
                  <a:srgbClr val="003399"/>
                </a:solidFill>
                <a:latin typeface="Arial Black" pitchFamily="34" charset="0"/>
              </a:rPr>
              <a:t>»</a:t>
            </a:r>
          </a:p>
          <a:p>
            <a:pPr marL="45720" indent="0">
              <a:buNone/>
            </a:pPr>
            <a:endParaRPr lang="ru-RU" sz="24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marL="45720" indent="0">
              <a:buNone/>
            </a:pPr>
            <a:r>
              <a:rPr lang="ru-RU" sz="2400" b="1" dirty="0" smtClean="0">
                <a:solidFill>
                  <a:srgbClr val="003399"/>
                </a:solidFill>
                <a:latin typeface="Arial Black" pitchFamily="34" charset="0"/>
              </a:rPr>
              <a:t>ГАОУ </a:t>
            </a:r>
            <a:r>
              <a:rPr lang="ru-RU" sz="2400" b="1" dirty="0" smtClean="0">
                <a:solidFill>
                  <a:srgbClr val="003399"/>
                </a:solidFill>
                <a:latin typeface="Arial Black" pitchFamily="34" charset="0"/>
              </a:rPr>
              <a:t>РХ ДПО «Хакасский институт развития образования и повышения квалификации</a:t>
            </a:r>
            <a:r>
              <a:rPr lang="ru-RU" sz="2400" b="1" dirty="0" smtClean="0">
                <a:solidFill>
                  <a:srgbClr val="003399"/>
                </a:solidFill>
                <a:latin typeface="Arial Black" pitchFamily="34" charset="0"/>
              </a:rPr>
              <a:t>»</a:t>
            </a:r>
            <a:endParaRPr lang="ru-RU" sz="24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endParaRPr lang="ru-RU" dirty="0">
              <a:latin typeface="Arial Black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5268" y="0"/>
            <a:ext cx="1878732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iMac\Рабочий стол\К Семин 25 авг\Леоновой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УПРАВЛЕНИЕ КАЧЕСТВОМ ОБРАЗОВАНИЯ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lvl="0" indent="0">
              <a:buNone/>
            </a:pPr>
            <a:endParaRPr lang="ru-RU" sz="2400" b="1" dirty="0" smtClean="0">
              <a:solidFill>
                <a:srgbClr val="003399"/>
              </a:solidFill>
              <a:latin typeface="Arial Black" pitchFamily="34" charset="0"/>
              <a:cs typeface="Arial" pitchFamily="34" charset="0"/>
            </a:endParaRPr>
          </a:p>
          <a:p>
            <a:pPr marL="45720" lvl="0" indent="0">
              <a:buNone/>
            </a:pPr>
            <a:r>
              <a:rPr lang="ru-RU" sz="2400" b="1" dirty="0" smtClean="0">
                <a:solidFill>
                  <a:srgbClr val="003399"/>
                </a:solidFill>
                <a:latin typeface="Arial Black" pitchFamily="34" charset="0"/>
                <a:cs typeface="Arial" pitchFamily="34" charset="0"/>
              </a:rPr>
              <a:t>Целевая </a:t>
            </a:r>
            <a:r>
              <a:rPr lang="ru-RU" sz="2400" b="1" dirty="0" smtClean="0">
                <a:solidFill>
                  <a:srgbClr val="003399"/>
                </a:solidFill>
                <a:latin typeface="Arial Black" pitchFamily="34" charset="0"/>
                <a:cs typeface="Arial" pitchFamily="34" charset="0"/>
              </a:rPr>
              <a:t>группа по осуществлению и распространению результатов </a:t>
            </a:r>
            <a:r>
              <a:rPr lang="ru-RU" sz="2400" b="1" dirty="0" smtClean="0">
                <a:solidFill>
                  <a:srgbClr val="003399"/>
                </a:solidFill>
                <a:latin typeface="Arial Black" pitchFamily="34" charset="0"/>
                <a:cs typeface="Arial" pitchFamily="34" charset="0"/>
              </a:rPr>
              <a:t>инноваций:   </a:t>
            </a:r>
          </a:p>
          <a:p>
            <a:pPr marL="45720" lvl="0" indent="0">
              <a:buNone/>
            </a:pPr>
            <a:r>
              <a:rPr lang="ru-RU" sz="2400" b="1" dirty="0" smtClean="0">
                <a:solidFill>
                  <a:srgbClr val="003399"/>
                </a:solidFill>
                <a:latin typeface="Arial Black" pitchFamily="34" charset="0"/>
                <a:cs typeface="Arial" pitchFamily="34" charset="0"/>
              </a:rPr>
              <a:t>ОО </a:t>
            </a:r>
            <a:r>
              <a:rPr lang="ru-RU" sz="2400" b="1" dirty="0" smtClean="0">
                <a:solidFill>
                  <a:srgbClr val="003399"/>
                </a:solidFill>
                <a:latin typeface="Arial Black" pitchFamily="34" charset="0"/>
                <a:cs typeface="Arial" pitchFamily="34" charset="0"/>
              </a:rPr>
              <a:t>РХ,  </a:t>
            </a:r>
            <a:r>
              <a:rPr lang="ru-RU" sz="2400" b="1" dirty="0" smtClean="0">
                <a:solidFill>
                  <a:srgbClr val="003399"/>
                </a:solidFill>
                <a:latin typeface="Arial Black" pitchFamily="34" charset="0"/>
              </a:rPr>
              <a:t>СОШ № 3», г. Кызыл, Республика </a:t>
            </a:r>
            <a:r>
              <a:rPr lang="ru-RU" sz="2400" b="1" dirty="0" smtClean="0">
                <a:solidFill>
                  <a:srgbClr val="003399"/>
                </a:solidFill>
                <a:latin typeface="Arial Black" pitchFamily="34" charset="0"/>
              </a:rPr>
              <a:t>Тыва,</a:t>
            </a:r>
          </a:p>
          <a:p>
            <a:pPr marL="45720" lvl="0" indent="0">
              <a:buNone/>
            </a:pPr>
            <a:r>
              <a:rPr lang="ru-RU" sz="2400" b="1" dirty="0" smtClean="0">
                <a:solidFill>
                  <a:srgbClr val="003399"/>
                </a:solidFill>
                <a:latin typeface="Arial Black" pitchFamily="34" charset="0"/>
              </a:rPr>
              <a:t> </a:t>
            </a:r>
            <a:r>
              <a:rPr lang="ru-RU" sz="2400" b="1" dirty="0" smtClean="0">
                <a:solidFill>
                  <a:srgbClr val="003399"/>
                </a:solidFill>
                <a:latin typeface="Arial Black" pitchFamily="34" charset="0"/>
              </a:rPr>
              <a:t>СОШ № 4», г. Кызыл, Республика Тыва,  </a:t>
            </a:r>
            <a:endParaRPr lang="ru-RU" sz="24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marL="45720" lvl="0" indent="0">
              <a:buNone/>
            </a:pPr>
            <a:r>
              <a:rPr lang="ru-RU" sz="2400" b="1" dirty="0" smtClean="0">
                <a:solidFill>
                  <a:srgbClr val="003399"/>
                </a:solidFill>
                <a:latin typeface="Arial Black" pitchFamily="34" charset="0"/>
              </a:rPr>
              <a:t>ОО </a:t>
            </a:r>
            <a:r>
              <a:rPr lang="ru-RU" sz="2400" b="1" dirty="0" smtClean="0">
                <a:solidFill>
                  <a:srgbClr val="003399"/>
                </a:solidFill>
                <a:latin typeface="Arial Black" pitchFamily="34" charset="0"/>
              </a:rPr>
              <a:t>Красноярского края: г. Минусинск, </a:t>
            </a:r>
            <a:endParaRPr lang="ru-RU" sz="24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marL="45720" lvl="0" indent="0">
              <a:buNone/>
            </a:pPr>
            <a:r>
              <a:rPr lang="ru-RU" sz="2400" b="1" dirty="0" smtClean="0">
                <a:solidFill>
                  <a:srgbClr val="003399"/>
                </a:solidFill>
                <a:latin typeface="Arial Black" pitchFamily="34" charset="0"/>
              </a:rPr>
              <a:t>п</a:t>
            </a:r>
            <a:r>
              <a:rPr lang="ru-RU" sz="2400" b="1" dirty="0" smtClean="0">
                <a:solidFill>
                  <a:srgbClr val="003399"/>
                </a:solidFill>
                <a:latin typeface="Arial Black" pitchFamily="34" charset="0"/>
              </a:rPr>
              <a:t>. Березовка. </a:t>
            </a:r>
            <a:endParaRPr lang="ru-RU" sz="24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5268" y="0"/>
            <a:ext cx="1878732" cy="155679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371</Words>
  <Application>Microsoft Office PowerPoint</Application>
  <PresentationFormat>Экран (4:3)</PresentationFormat>
  <Paragraphs>67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УПРАВЛЕНИЕ КАЧЕСТВОМ ОБРАЗОВАНИЯ</vt:lpstr>
      <vt:lpstr>УПРАВЛЕНИЕ КАЧЕСТВОМ ОБРАЗОВАНИЯ</vt:lpstr>
      <vt:lpstr>УПРАВЛЕНИЕ КАЧЕСТВОМ ОБРАЗОВАНИЯ</vt:lpstr>
      <vt:lpstr>УПРАВЛЕНИЕ КАЧЕСТВОМ ОБРАЗОВАНИЯ</vt:lpstr>
      <vt:lpstr>УПРАВЛЕНИЕ КАЧЕСТВОМ ОБРАЗОВАНИЯ</vt:lpstr>
      <vt:lpstr>УПРАВЛЕНИЕ КАЧЕСТВОМ ОБРАЗОВАНИЯ</vt:lpstr>
      <vt:lpstr>УПРАВЛЕНИЕ КАЧЕСТВОМ ОБРАЗОВАНИЯ</vt:lpstr>
      <vt:lpstr>УПРАВЛЕНИЕ КАЧЕСТВОМ ОБРАЗОВАНИЯ</vt:lpstr>
      <vt:lpstr>УПРАВЛЕНИЕ КАЧЕСТВОМ ОБРАЗОВАНИЯ</vt:lpstr>
      <vt:lpstr>УПРАВЛЕНИЕ КАЧЕСТВОМ ОБРАЗОВАНИЯ</vt:lpstr>
      <vt:lpstr>УПРАВЛЕНИЕ КАЧЕСТВОМ ОБРАЗОВАНИЯ</vt:lpstr>
      <vt:lpstr>УПРАВЛЕНИЕ КАЧЕСТВОМ ОБРАЗОВАНИЯ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Apple</cp:lastModifiedBy>
  <cp:revision>20</cp:revision>
  <dcterms:modified xsi:type="dcterms:W3CDTF">2017-08-24T06:16:51Z</dcterms:modified>
</cp:coreProperties>
</file>