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303" r:id="rId3"/>
    <p:sldId id="316" r:id="rId4"/>
    <p:sldId id="317" r:id="rId5"/>
    <p:sldId id="318" r:id="rId6"/>
    <p:sldId id="320" r:id="rId7"/>
    <p:sldId id="321" r:id="rId8"/>
    <p:sldId id="291" r:id="rId9"/>
    <p:sldId id="313" r:id="rId10"/>
    <p:sldId id="30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3DA1B9"/>
    <a:srgbClr val="5BB4C9"/>
    <a:srgbClr val="CCCCFF"/>
    <a:srgbClr val="FFA7A7"/>
    <a:srgbClr val="66FFCC"/>
    <a:srgbClr val="FF9999"/>
    <a:srgbClr val="66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740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04641-3AFD-4DF9-A561-42A7202FE35B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6218F-2CCC-4AEB-8E11-A259F3C935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92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/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022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НОО для обучающихся с нарушениями слуха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818" name="Picture 2" descr="http://voskresenovka.ucoz.ru/fgos-ovz/fgos_noo_ovz.jpg"/>
          <p:cNvPicPr>
            <a:picLocks noChangeAspect="1" noChangeArrowheads="1"/>
          </p:cNvPicPr>
          <p:nvPr/>
        </p:nvPicPr>
        <p:blipFill>
          <a:blip r:embed="rId2" cstate="print"/>
          <a:srcRect b="24522"/>
          <a:stretch>
            <a:fillRect/>
          </a:stretch>
        </p:blipFill>
        <p:spPr bwMode="auto">
          <a:xfrm>
            <a:off x="1214414" y="2143116"/>
            <a:ext cx="7666243" cy="3240360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2500298" y="5786454"/>
            <a:ext cx="6357982" cy="71438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Тремясова Ирина Львовна- учитель ФРС и ПСУР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116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images.myshared.ru/25/1278853/slide_16.jpg"/>
          <p:cNvPicPr>
            <a:picLocks noChangeAspect="1" noChangeArrowheads="1"/>
          </p:cNvPicPr>
          <p:nvPr/>
        </p:nvPicPr>
        <p:blipFill>
          <a:blip r:embed="rId2" cstate="print"/>
          <a:srcRect t="32760"/>
          <a:stretch>
            <a:fillRect/>
          </a:stretch>
        </p:blipFill>
        <p:spPr bwMode="auto">
          <a:xfrm>
            <a:off x="1497484" y="620688"/>
            <a:ext cx="7620000" cy="38427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8584" y="518356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3200" dirty="0">
              <a:solidFill>
                <a:schemeClr val="accent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786528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</a:pPr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Проекты </a:t>
            </a:r>
            <a:r>
              <a:rPr lang="ru-RU" sz="3200" dirty="0" err="1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ПрАООП</a:t>
            </a:r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 ДО для глухих </a:t>
            </a:r>
            <a:r>
              <a:rPr lang="ru-RU" sz="3200" dirty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и слабослышащих </a:t>
            </a:r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детей </a:t>
            </a:r>
            <a:r>
              <a:rPr lang="ru-RU" sz="3200" dirty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</a:br>
            <a:r>
              <a:rPr lang="ru-RU" sz="1500" dirty="0">
                <a:solidFill>
                  <a:prstClr val="black"/>
                </a:solidFill>
                <a:effectLst/>
              </a:rPr>
              <a:t/>
            </a:r>
            <a:br>
              <a:rPr lang="ru-RU" sz="1500" dirty="0">
                <a:solidFill>
                  <a:prstClr val="black"/>
                </a:solidFill>
                <a:effectLst/>
              </a:rPr>
            </a:br>
            <a:endParaRPr lang="ru-RU" sz="32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59135" y="1412776"/>
            <a:ext cx="3208400" cy="4198600"/>
          </a:xfrm>
          <a:noFill/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12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ПРИМЕРНОЙ АДАПТИРОВАННОЙ ОСНОВНОЙ ОБРАЗОВАТЕЛЬНОЙ ПРОГРАММЫ ДОШКОЛЬНОГО ОБРАЗОВАНИЯ НА ОСНОВЕ ФГОС ДОШКОЛЬНОГО ОБРАЗОВАНИЯ </a:t>
            </a:r>
            <a:r>
              <a:rPr lang="ru-RU" sz="105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ГЛУХИХ ДЕТЕЙ </a:t>
            </a:r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РАННЕГО И ДОШКОЛЬНОГО ВОЗРАСТА </a:t>
            </a:r>
          </a:p>
          <a:p>
            <a:endParaRPr lang="ru-RU" sz="1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92080" y="1412776"/>
            <a:ext cx="3137552" cy="4198600"/>
          </a:xfrm>
          <a:ln w="57150">
            <a:solidFill>
              <a:schemeClr val="tx1"/>
            </a:solidFill>
          </a:ln>
        </p:spPr>
        <p:txBody>
          <a:bodyPr/>
          <a:lstStyle/>
          <a:p>
            <a:pPr marL="82296" lvl="0" indent="0">
              <a:buClr>
                <a:srgbClr val="3891A7"/>
              </a:buClr>
              <a:buNone/>
            </a:pPr>
            <a:endParaRPr lang="ru-RU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17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ПРИМЕРНОЙ АДАПТИРОВАННОЙ ОСНОВНОЙ ОБРАЗОВАТЕЛЬНОЙ ПРОГРАММЫ ДОШКОЛЬНОГО ОБРАЗОВАНИЯ НА ОСНОВЕ ФГОС ДОШКОЛЬНОГО ОБРАЗОВАНИЯ </a:t>
            </a:r>
            <a:r>
              <a:rPr lang="ru-RU" sz="105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СЛАБОСЛЫШАЩИХ И ПОЗДНООГЛОХШИХ ДЕТЕЙ</a:t>
            </a:r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РАННЕГО И ДОШКОЛЬНОГО ВОЗРАСТА 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733256"/>
            <a:ext cx="312737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9305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 Примерная АООП </a:t>
            </a:r>
            <a:r>
              <a:rPr lang="ru-RU" sz="3200" dirty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НОО </a:t>
            </a:r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глухих и слабослышащих </a:t>
            </a:r>
            <a:r>
              <a:rPr lang="ru-RU" sz="3200" dirty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>детей </a:t>
            </a:r>
            <a: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rgbClr val="3891A7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разрабатывается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основе федеральных государственных образовательных стандартов.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19672" y="2564904"/>
            <a:ext cx="3240360" cy="412659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1050" dirty="0" smtClean="0"/>
          </a:p>
          <a:p>
            <a:pPr marL="82296" indent="0">
              <a:buNone/>
            </a:pPr>
            <a:endParaRPr lang="ru-RU" sz="1050" dirty="0"/>
          </a:p>
          <a:p>
            <a:pPr marL="82296" indent="0" algn="r">
              <a:buNone/>
            </a:pPr>
            <a:r>
              <a:rPr lang="ru-RU" sz="1050" dirty="0" smtClean="0"/>
              <a:t>  </a:t>
            </a:r>
            <a:endParaRPr lang="ru-RU" sz="1050" dirty="0"/>
          </a:p>
          <a:p>
            <a:pPr marL="82296" indent="0">
              <a:buNone/>
            </a:pPr>
            <a:endParaRPr lang="ru-RU" sz="1050" dirty="0" smtClean="0"/>
          </a:p>
          <a:p>
            <a:pPr marL="82296" indent="0">
              <a:buNone/>
            </a:pPr>
            <a:endParaRPr lang="ru-RU" sz="1050" dirty="0"/>
          </a:p>
          <a:p>
            <a:pPr marL="82296" indent="0">
              <a:buNone/>
            </a:pPr>
            <a:endParaRPr lang="ru-RU" sz="1050" dirty="0" smtClean="0"/>
          </a:p>
          <a:p>
            <a:pPr marL="82296" indent="0" algn="ctr">
              <a:buNone/>
            </a:pPr>
            <a:r>
              <a:rPr lang="ru-RU" sz="1050" dirty="0" smtClean="0"/>
              <a:t>ПРИМЕРНАЯ  АДАПТИРОВАННАЯ ОСНОВНАЯ </a:t>
            </a:r>
            <a:r>
              <a:rPr lang="ru-RU" sz="1050" dirty="0"/>
              <a:t>ОБРАЗОВАТЕЛЬНАЯ ПРОГРАММА НАЧАЛЬНОГО ОБЩЕГО ОБРАЗОВАНИЯ ГЛУХИХ ДЕТЕЙ</a:t>
            </a:r>
          </a:p>
          <a:p>
            <a:pPr marL="82296" indent="0">
              <a:buNone/>
            </a:pPr>
            <a:r>
              <a:rPr lang="ru-RU" sz="1050" dirty="0" smtClean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2564904"/>
            <a:ext cx="3168352" cy="412659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1050" dirty="0" smtClean="0"/>
          </a:p>
          <a:p>
            <a:pPr marL="82296" indent="0">
              <a:buNone/>
            </a:pPr>
            <a:endParaRPr lang="ru-RU" sz="1050" dirty="0"/>
          </a:p>
          <a:p>
            <a:pPr marL="82296" indent="0" algn="r">
              <a:buNone/>
            </a:pPr>
            <a:r>
              <a:rPr lang="ru-RU" sz="1050" dirty="0" smtClean="0">
                <a:solidFill>
                  <a:prstClr val="black"/>
                </a:solidFill>
              </a:rPr>
              <a:t> </a:t>
            </a:r>
            <a:endParaRPr lang="ru-RU" sz="1050" dirty="0" smtClean="0"/>
          </a:p>
          <a:p>
            <a:pPr marL="82296" indent="0">
              <a:buNone/>
            </a:pPr>
            <a:endParaRPr lang="ru-RU" sz="1050" dirty="0"/>
          </a:p>
          <a:p>
            <a:pPr marL="82296" indent="0">
              <a:buNone/>
            </a:pPr>
            <a:endParaRPr lang="ru-RU" sz="1050" dirty="0" smtClean="0"/>
          </a:p>
          <a:p>
            <a:pPr marL="82296" indent="0">
              <a:buNone/>
            </a:pPr>
            <a:endParaRPr lang="ru-RU" sz="1050" dirty="0"/>
          </a:p>
          <a:p>
            <a:pPr marL="82296" indent="0" algn="ctr">
              <a:buNone/>
            </a:pPr>
            <a:r>
              <a:rPr lang="ru-RU" sz="1050" dirty="0" smtClean="0"/>
              <a:t>ПРИМЕРНАЯ АДАПТИРОВАННАЯ ОСНОВНАЯ </a:t>
            </a:r>
            <a:r>
              <a:rPr lang="ru-RU" sz="1050" dirty="0"/>
              <a:t>ОБРАЗОВАТЕЛЬНАЯ ПРОГРАММА НАЧАЛЬНОГО ОБЩЕГО ОБРАЗОВАНИЯ ДЛЯ СЛАБОСЛЫШАЩИХ И ПОЗДНООГЛОХШИХ ДЕТЕЙ</a:t>
            </a:r>
          </a:p>
        </p:txBody>
      </p:sp>
    </p:spTree>
    <p:extLst>
      <p:ext uri="{BB962C8B-B14F-4D97-AF65-F5344CB8AC3E}">
        <p14:creationId xmlns="" xmlns:p14="http://schemas.microsoft.com/office/powerpoint/2010/main" val="138536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 вариативности </a:t>
            </a:r>
            <a:r>
              <a:rPr lang="ru-RU" sz="32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АООП НОО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340768"/>
            <a:ext cx="7498080" cy="480060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еоднородность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состава слабослышащих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обучающихся;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диапазон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различий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обусловливает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необходимость разработки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вариантов АООП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2707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ВАРИАНТЫ ПРИМЕРНОЙ АДАПТИРОВАННОЙ ОСНОВНОЙ ОБРАЗОВАТЕЛЬНОЙ ПРОГРАММЫ </a:t>
            </a: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196752"/>
            <a:ext cx="3657600" cy="4990688"/>
          </a:xfrm>
          <a:noFill/>
          <a:ln w="5715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глухие обучающиеся</a:t>
            </a:r>
            <a:r>
              <a:rPr lang="ru-RU" spc="1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marL="82296" indent="0" algn="ctr">
              <a:buNone/>
            </a:pPr>
            <a:r>
              <a:rPr lang="ru-RU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I отделение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 1.1</a:t>
            </a:r>
            <a:endParaRPr lang="ru-RU" spc="15" dirty="0">
              <a:solidFill>
                <a:srgbClr val="000000"/>
              </a:solidFill>
              <a:latin typeface="Calibri"/>
              <a:cs typeface="Times New Roman"/>
            </a:endParaRPr>
          </a:p>
          <a:p>
            <a:pPr marL="82296" indent="0" algn="ctr">
              <a:buNone/>
            </a:pPr>
            <a:r>
              <a:rPr lang="ru-RU" spc="15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обучения 4 года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1.2</a:t>
            </a:r>
          </a:p>
          <a:p>
            <a:pPr marL="82296" indent="0" algn="ctr">
              <a:buNone/>
            </a:pP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обучения </a:t>
            </a:r>
            <a:r>
              <a:rPr lang="ru-RU" spc="15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4 года</a:t>
            </a: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1.3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1.4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обучения 5 лет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ctr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196752"/>
            <a:ext cx="3657600" cy="4990688"/>
          </a:xfrm>
          <a:ln w="5715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слабослышащие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</a:t>
            </a:r>
            <a:r>
              <a:rPr lang="ru-RU" spc="1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pc="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II отделение 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3891A7"/>
              </a:buClr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pc="15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</a:t>
            </a: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обучения 4 года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3891A7"/>
              </a:buClr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обучения </a:t>
            </a:r>
            <a:r>
              <a:rPr lang="ru-RU" spc="15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5 лет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3891A7"/>
              </a:buClr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 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</a:t>
            </a:r>
          </a:p>
          <a:p>
            <a:pPr marL="82296" lvl="0" indent="0" algn="ctr">
              <a:buClr>
                <a:srgbClr val="3891A7"/>
              </a:buClr>
              <a:buNone/>
            </a:pPr>
            <a:endParaRPr lang="ru-RU" spc="15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pc="15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срок </a:t>
            </a:r>
            <a:r>
              <a:rPr lang="ru-RU" spc="15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обучения 5 лет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85918" y="6072206"/>
            <a:ext cx="6715172" cy="571504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Красным выделено цензовое образование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305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Варианты </a:t>
            </a:r>
            <a:r>
              <a:rPr lang="ru-RU" sz="3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стандарта </a:t>
            </a:r>
            <a:r>
              <a:rPr lang="ru-RU" sz="3200" dirty="0" smtClean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для глухих обучающихся</a:t>
            </a:r>
            <a:endParaRPr lang="ru-RU" sz="3200" dirty="0">
              <a:solidFill>
                <a:schemeClr val="accent1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03648" y="1196752"/>
            <a:ext cx="7498080" cy="5221560"/>
          </a:xfrm>
        </p:spPr>
        <p:txBody>
          <a:bodyPr>
            <a:noAutofit/>
          </a:bodyPr>
          <a:lstStyle/>
          <a:p>
            <a:pPr marL="82296" indent="0" algn="just">
              <a:spcAft>
                <a:spcPts val="1000"/>
              </a:spcAft>
              <a:buNone/>
            </a:pPr>
            <a:r>
              <a:rPr lang="ru-RU" sz="20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1.1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Это глухие  </a:t>
            </a: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которые достигают к моменту поступления в школу уровня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развития,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близкого возрастной норме,  и имеют положительный опыт общения со здоровыми сверстниками.</a:t>
            </a:r>
            <a:r>
              <a:rPr lang="ru-RU" sz="20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</a:p>
          <a:p>
            <a:pPr marL="82296" indent="0" algn="just">
              <a:spcAft>
                <a:spcPts val="1000"/>
              </a:spcAft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Это глухие обучающиеся, которые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получают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образование, сопоставимое по итоговым достижениям к моменту завершения школьного обучения с образованием здоровых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сверстников,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но в более </a:t>
            </a:r>
            <a:r>
              <a:rPr lang="ru-RU" sz="20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пролонгированные календарные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сроки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(5 лет).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spcAft>
                <a:spcPts val="1000"/>
              </a:spcAft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1.3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глухие обучающиеся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интеллектуальной недостаточностью, с ЗПР и другими нарушениями в развитии.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spcAft>
                <a:spcPts val="0"/>
              </a:spcAft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1.4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(индивидуальный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уровень). Это обучающиеся </a:t>
            </a:r>
            <a:r>
              <a:rPr lang="ru-RU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 глухотой, </a:t>
            </a:r>
            <a:r>
              <a:rPr lang="ru-RU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имеющие ТМНР. Для таких детей обязательным является разработка СИПР.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2473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>
                <a:solidFill>
                  <a:srgbClr val="3891A7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Варианты стандарта для </a:t>
            </a:r>
            <a:r>
              <a:rPr lang="ru-RU" sz="3200" dirty="0" smtClean="0">
                <a:solidFill>
                  <a:srgbClr val="3891A7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слабослышащих </a:t>
            </a:r>
            <a:r>
              <a:rPr lang="ru-RU" sz="3200" dirty="0">
                <a:solidFill>
                  <a:srgbClr val="3891A7"/>
                </a:solidFill>
                <a:effectLst/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обучающихся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2.1 </a:t>
            </a:r>
            <a:r>
              <a:rPr lang="ru-RU" sz="2000" dirty="0" smtClean="0">
                <a:latin typeface="Times New Roman"/>
                <a:ea typeface="Calibri"/>
              </a:rPr>
              <a:t>обучающиеся </a:t>
            </a:r>
            <a:r>
              <a:rPr lang="ru-RU" sz="2000" dirty="0">
                <a:latin typeface="Times New Roman"/>
                <a:ea typeface="Calibri"/>
              </a:rPr>
              <a:t>получают образование полностью соответствующее нормально развивающихся сверстников. Это дети, которые  к моменту поступления в школу достигли уровня</a:t>
            </a:r>
            <a:r>
              <a:rPr lang="ru-RU" sz="2000" b="1" dirty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развития, близкого возрастной норме, и имеют</a:t>
            </a:r>
            <a:r>
              <a:rPr lang="ru-RU" sz="2000" b="1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положительный </a:t>
            </a:r>
            <a:r>
              <a:rPr lang="ru-RU" sz="2000" dirty="0">
                <a:latin typeface="Times New Roman"/>
                <a:ea typeface="Calibri"/>
              </a:rPr>
              <a:t>опыт общения со слышащими</a:t>
            </a:r>
            <a:r>
              <a:rPr lang="ru-RU" sz="2000" b="1" dirty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сверстниками. </a:t>
            </a:r>
            <a:endParaRPr lang="ru-RU" sz="2000" dirty="0" smtClean="0">
              <a:latin typeface="Times New Roman"/>
              <a:ea typeface="Calibri"/>
            </a:endParaRPr>
          </a:p>
          <a:p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2.2 </a:t>
            </a:r>
            <a:r>
              <a:rPr lang="ru-RU" sz="2000" dirty="0" smtClean="0">
                <a:latin typeface="Times New Roman"/>
                <a:ea typeface="Calibri"/>
              </a:rPr>
              <a:t>обучающиеся </a:t>
            </a:r>
            <a:r>
              <a:rPr lang="ru-RU" sz="2000" dirty="0">
                <a:latin typeface="Times New Roman"/>
                <a:ea typeface="Calibri"/>
              </a:rPr>
              <a:t>получают </a:t>
            </a:r>
            <a:r>
              <a:rPr lang="ru-RU" sz="2000" u="sng" dirty="0">
                <a:latin typeface="Times New Roman"/>
                <a:ea typeface="Calibri"/>
              </a:rPr>
              <a:t>в пролонгированные календарные сроки</a:t>
            </a:r>
            <a:r>
              <a:rPr lang="ru-RU" sz="2000" dirty="0">
                <a:latin typeface="Times New Roman"/>
                <a:ea typeface="Calibri"/>
              </a:rPr>
              <a:t> образование сопоставимое по итоговым достижениям с образованием нормально развивающихся сверстников. </a:t>
            </a:r>
            <a:endParaRPr lang="ru-RU" sz="20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2.3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обучающиеся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с </a:t>
            </a:r>
            <a:r>
              <a:rPr lang="ru-RU" sz="2000" u="sng" dirty="0">
                <a:latin typeface="Times New Roman"/>
                <a:ea typeface="Calibri"/>
                <a:cs typeface="Times New Roman"/>
              </a:rPr>
              <a:t>интеллектуальной недостаточностью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получают в пролонгированные календарные сроки образование несопоставимое по итоговым достижениям с образованием нормально развивающихся сверстников. 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272488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560840" cy="18002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itchFamily="34" charset="0"/>
              </a:rPr>
              <a:t>Выбор варианта АООП НОО осуществляется  </a:t>
            </a:r>
            <a:endParaRPr lang="ru-RU" sz="3200" dirty="0">
              <a:solidFill>
                <a:schemeClr val="accent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060848"/>
            <a:ext cx="7024824" cy="45365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Решением </a:t>
            </a:r>
            <a:r>
              <a:rPr lang="ru-RU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ПМПконсилиума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образовательной 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организации.</a:t>
            </a:r>
            <a:endParaRPr lang="ru-RU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 согласия родителей. </a:t>
            </a:r>
            <a:endParaRPr lang="ru-RU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ПМПк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ОО направляет в 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ЦПМПК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(Городскую ПМПК)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для уточнения образовательного маршрута, оптимального для их ребёнка.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200000"/>
              </a:lnSpc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849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9632" y="836712"/>
            <a:ext cx="7560840" cy="5832648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2800" dirty="0" smtClean="0">
              <a:solidFill>
                <a:schemeClr val="accent1"/>
              </a:solidFill>
              <a:latin typeface="Arial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2800" dirty="0">
              <a:solidFill>
                <a:schemeClr val="accent1"/>
              </a:solidFill>
              <a:latin typeface="Arial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2800" dirty="0" smtClean="0">
              <a:solidFill>
                <a:schemeClr val="accent1"/>
              </a:solidFill>
              <a:latin typeface="Arial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800" dirty="0" smtClean="0">
                <a:solidFill>
                  <a:schemeClr val="accent1"/>
                </a:solidFill>
                <a:latin typeface="Arial" charset="0"/>
              </a:rPr>
              <a:t>«</a:t>
            </a:r>
            <a:r>
              <a:rPr lang="ru-RU" altLang="ru-RU" sz="2800" dirty="0">
                <a:solidFill>
                  <a:schemeClr val="accent1"/>
                </a:solidFill>
                <a:latin typeface="Arial" charset="0"/>
              </a:rPr>
              <a:t>Вся ценность общества зависит от того,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solidFill>
                  <a:schemeClr val="accent1"/>
                </a:solidFill>
                <a:latin typeface="Arial" charset="0"/>
              </a:rPr>
              <a:t>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solidFill>
                  <a:schemeClr val="accent1"/>
                </a:solidFill>
                <a:latin typeface="Arial" charset="0"/>
              </a:rPr>
              <a:t>какие возможности предоставляет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2800" dirty="0">
              <a:solidFill>
                <a:schemeClr val="accent1"/>
              </a:solidFill>
              <a:latin typeface="Arial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solidFill>
                  <a:schemeClr val="accent1"/>
                </a:solidFill>
                <a:latin typeface="Arial" charset="0"/>
              </a:rPr>
              <a:t>оно развитию </a:t>
            </a:r>
            <a:r>
              <a:rPr lang="ru-RU" altLang="ru-RU" sz="2800" dirty="0" smtClean="0">
                <a:solidFill>
                  <a:schemeClr val="accent1"/>
                </a:solidFill>
                <a:latin typeface="Arial" charset="0"/>
              </a:rPr>
              <a:t>индивидуальности».</a:t>
            </a:r>
          </a:p>
          <a:p>
            <a:pPr marL="0" lvl="0" indent="0" algn="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800" dirty="0" smtClean="0">
                <a:solidFill>
                  <a:schemeClr val="accent1"/>
                </a:solidFill>
                <a:latin typeface="Arial" charset="0"/>
              </a:rPr>
              <a:t>А. </a:t>
            </a:r>
            <a:r>
              <a:rPr lang="ru-RU" altLang="ru-RU" sz="2800" dirty="0" err="1" smtClean="0">
                <a:solidFill>
                  <a:schemeClr val="accent1"/>
                </a:solidFill>
                <a:latin typeface="Arial" charset="0"/>
              </a:rPr>
              <a:t>Энштейн</a:t>
            </a:r>
            <a:r>
              <a:rPr lang="ru-RU" altLang="ru-RU" sz="2800" dirty="0" smtClean="0">
                <a:solidFill>
                  <a:schemeClr val="accent1"/>
                </a:solidFill>
                <a:latin typeface="Arial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532702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1152</TotalTime>
  <Words>418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ФГОС НОО для обучающихся с нарушениями слуха</vt:lpstr>
      <vt:lpstr>Проекты ПрАООП ДО для глухих и слабослышащих детей   </vt:lpstr>
      <vt:lpstr> Примерная АООП НОО глухих и слабослышащих детей  разрабатывается на основе федеральных государственных образовательных стандартов.</vt:lpstr>
      <vt:lpstr>О вариативности АООП НОО</vt:lpstr>
      <vt:lpstr>ВАРИАНТЫ ПРИМЕРНОЙ АДАПТИРОВАННОЙ ОСНОВНОЙ ОБРАЗОВАТЕЛЬНОЙ ПРОГРАММЫ  </vt:lpstr>
      <vt:lpstr>Варианты стандарта для глухих обучающихся</vt:lpstr>
      <vt:lpstr>Варианты стандарта для слабослышащих обучающихся</vt:lpstr>
      <vt:lpstr>Выбор варианта АООП НОО осуществляется  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некоторых итогах апробации ФГОС образования обучающихся с ОВЗ в Омской области</dc:title>
  <dc:creator>Посах</dc:creator>
  <cp:lastModifiedBy>Пользователь</cp:lastModifiedBy>
  <cp:revision>106</cp:revision>
  <dcterms:created xsi:type="dcterms:W3CDTF">2015-06-19T13:40:32Z</dcterms:created>
  <dcterms:modified xsi:type="dcterms:W3CDTF">2017-10-30T07:15:40Z</dcterms:modified>
</cp:coreProperties>
</file>